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33"/>
  </p:notesMasterIdLst>
  <p:handoutMasterIdLst>
    <p:handoutMasterId r:id="rId34"/>
  </p:handoutMasterIdLst>
  <p:sldIdLst>
    <p:sldId id="301" r:id="rId6"/>
    <p:sldId id="304" r:id="rId7"/>
    <p:sldId id="311" r:id="rId8"/>
    <p:sldId id="312" r:id="rId9"/>
    <p:sldId id="313" r:id="rId10"/>
    <p:sldId id="314" r:id="rId11"/>
    <p:sldId id="315" r:id="rId12"/>
    <p:sldId id="316" r:id="rId13"/>
    <p:sldId id="307" r:id="rId14"/>
    <p:sldId id="317" r:id="rId15"/>
    <p:sldId id="318" r:id="rId16"/>
    <p:sldId id="308" r:id="rId17"/>
    <p:sldId id="319" r:id="rId18"/>
    <p:sldId id="305" r:id="rId19"/>
    <p:sldId id="320" r:id="rId20"/>
    <p:sldId id="321" r:id="rId21"/>
    <p:sldId id="322" r:id="rId22"/>
    <p:sldId id="323" r:id="rId23"/>
    <p:sldId id="324" r:id="rId24"/>
    <p:sldId id="325" r:id="rId25"/>
    <p:sldId id="326" r:id="rId26"/>
    <p:sldId id="306" r:id="rId27"/>
    <p:sldId id="327" r:id="rId28"/>
    <p:sldId id="328" r:id="rId29"/>
    <p:sldId id="309" r:id="rId30"/>
    <p:sldId id="329" r:id="rId31"/>
    <p:sldId id="310" r:id="rId3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4" autoAdjust="0"/>
    <p:restoredTop sz="82303" autoAdjust="0"/>
  </p:normalViewPr>
  <p:slideViewPr>
    <p:cSldViewPr snapToGrid="0" snapToObjects="1" showGuides="1">
      <p:cViewPr varScale="1">
        <p:scale>
          <a:sx n="80" d="100"/>
          <a:sy n="80" d="100"/>
        </p:scale>
        <p:origin x="108" y="246"/>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12.7 </a:t>
            </a:r>
            <a:r>
              <a:rPr lang="en-US" sz="1200" b="0" i="0" u="none" strike="noStrike" kern="1200" baseline="0" dirty="0" smtClean="0">
                <a:solidFill>
                  <a:schemeClr val="tx1"/>
                </a:solidFill>
                <a:latin typeface="+mn-lt"/>
                <a:ea typeface="+mn-ea"/>
                <a:cs typeface="+mn-cs"/>
              </a:rPr>
              <a:t>Summary of predicted impacts of climate change on biodiversity. (A) Percentage of species at risk of extinction based on a synthesis of the predictions from 131 independent studies. The mean extinction risk from all studies is 7.9%, with a 95% confidence interval of 6.2% to 9.8%. (B) The predicted extinction risk from climate change depends on the future climate scenarios: the current postindustrial temperature rise of 0.8°C, the policy target of 2°C, and representative concentration pathways (RCPs) 6.0 and 8.5. The gray band indicates 95% confidence intervals for extinction risk. Circles are proportional to the number of species considered in each study. (C) Predicted extinction rates by taxonomic group (left) and geographic region (right).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283141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12.8 </a:t>
            </a:r>
            <a:r>
              <a:rPr lang="en-US" sz="1200" b="0" i="0" u="none" strike="noStrike" kern="1200" baseline="0" dirty="0" smtClean="0">
                <a:solidFill>
                  <a:schemeClr val="tx1"/>
                </a:solidFill>
                <a:latin typeface="+mn-lt"/>
                <a:ea typeface="+mn-ea"/>
                <a:cs typeface="+mn-cs"/>
              </a:rPr>
              <a:t>Ranked importance of the top predictors of extinction risk due to climate change based on climate envelope models for amphibian and reptile species. Predictors are categorized as spatial (darkest blue), demographic/life history traits, and recent historical trends (lightest blue).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75665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Bramble Cay </a:t>
            </a:r>
            <a:r>
              <a:rPr lang="en-US" sz="1200" b="0" i="0" u="none" strike="noStrike" kern="1200" baseline="0" dirty="0" err="1" smtClean="0">
                <a:solidFill>
                  <a:schemeClr val="tx1"/>
                </a:solidFill>
                <a:latin typeface="+mn-lt"/>
                <a:ea typeface="+mn-ea"/>
                <a:cs typeface="+mn-cs"/>
              </a:rPr>
              <a:t>melomys</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Melomys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rubicola</a:t>
            </a:r>
            <a:r>
              <a:rPr lang="en-US" sz="1200" b="0" i="0" u="none" strike="noStrike" kern="1200" baseline="0" dirty="0" smtClean="0">
                <a:solidFill>
                  <a:schemeClr val="tx1"/>
                </a:solidFill>
                <a:latin typeface="+mn-lt"/>
                <a:ea typeface="+mn-ea"/>
                <a:cs typeface="+mn-cs"/>
              </a:rPr>
              <a:t>) is the first known global extinction caused by climate change. The species was declared extinct after rising oceans repeatedly flooded its lone island habitat on Bramble </a:t>
            </a:r>
            <a:r>
              <a:rPr lang="en-IN" sz="1200" b="0" i="0" u="none" strike="noStrike" kern="1200" baseline="0" dirty="0" smtClean="0">
                <a:solidFill>
                  <a:schemeClr val="tx1"/>
                </a:solidFill>
                <a:latin typeface="+mn-lt"/>
                <a:ea typeface="+mn-ea"/>
                <a:cs typeface="+mn-cs"/>
              </a:rPr>
              <a:t>Cay, Australia.</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4136814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12.9 </a:t>
            </a:r>
            <a:r>
              <a:rPr lang="en-US" sz="1200" b="0" i="0" u="none" strike="noStrike" kern="1200" baseline="0" dirty="0" smtClean="0">
                <a:solidFill>
                  <a:schemeClr val="tx1"/>
                </a:solidFill>
                <a:latin typeface="+mn-lt"/>
                <a:ea typeface="+mn-ea"/>
                <a:cs typeface="+mn-cs"/>
              </a:rPr>
              <a:t>Observed versus predicted extinction risk caused by climate change. Frequency distributions comparing the observed increases in extinction risk caused by climate change to the risk predicted by models that forecast range constrictions and population declines of comparable taxa. This comparison indicates that current models can be quite accurate in predicting </a:t>
            </a:r>
            <a:r>
              <a:rPr lang="en-IN" sz="1200" b="0" i="0" u="none" strike="noStrike" kern="1200" baseline="0" dirty="0" smtClean="0">
                <a:solidFill>
                  <a:schemeClr val="tx1"/>
                </a:solidFill>
                <a:latin typeface="+mn-lt"/>
                <a:ea typeface="+mn-ea"/>
                <a:cs typeface="+mn-cs"/>
              </a:rPr>
              <a:t>actual extinction risk.</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7722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12.1 </a:t>
            </a:r>
            <a:r>
              <a:rPr lang="en-US" sz="1200" b="0" i="0" u="none" strike="noStrike" kern="1200" baseline="0" dirty="0" smtClean="0">
                <a:solidFill>
                  <a:schemeClr val="tx1"/>
                </a:solidFill>
                <a:latin typeface="+mn-lt"/>
                <a:ea typeface="+mn-ea"/>
                <a:cs typeface="+mn-cs"/>
              </a:rPr>
              <a:t>Examples of local extirpations caused by climate change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243109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12.10 </a:t>
            </a:r>
            <a:r>
              <a:rPr lang="en-US" sz="1200" b="0" i="0" u="none" strike="noStrike" kern="1200" baseline="0" dirty="0" smtClean="0">
                <a:solidFill>
                  <a:schemeClr val="tx1"/>
                </a:solidFill>
                <a:latin typeface="+mn-lt"/>
                <a:ea typeface="+mn-ea"/>
                <a:cs typeface="+mn-cs"/>
              </a:rPr>
              <a:t>Geographic range shifts in the Edith </a:t>
            </a:r>
            <a:r>
              <a:rPr lang="en-US" sz="1200" b="0" i="0" u="none" strike="noStrike" kern="1200" baseline="0" dirty="0" err="1" smtClean="0">
                <a:solidFill>
                  <a:schemeClr val="tx1"/>
                </a:solidFill>
                <a:latin typeface="+mn-lt"/>
                <a:ea typeface="+mn-ea"/>
                <a:cs typeface="+mn-cs"/>
              </a:rPr>
              <a:t>checkerspot</a:t>
            </a:r>
            <a:r>
              <a:rPr lang="en-US" sz="1200" b="0" i="0" u="none" strike="noStrike" kern="1200" baseline="0" dirty="0" smtClean="0">
                <a:solidFill>
                  <a:schemeClr val="tx1"/>
                </a:solidFill>
                <a:latin typeface="+mn-lt"/>
                <a:ea typeface="+mn-ea"/>
                <a:cs typeface="+mn-cs"/>
              </a:rPr>
              <a:t> butterfly (</a:t>
            </a:r>
            <a:r>
              <a:rPr lang="en-US" sz="1200" b="0" i="1" u="none" strike="noStrike" kern="1200" baseline="0" dirty="0" err="1" smtClean="0">
                <a:solidFill>
                  <a:schemeClr val="tx1"/>
                </a:solidFill>
                <a:latin typeface="+mn-lt"/>
                <a:ea typeface="+mn-ea"/>
                <a:cs typeface="+mn-cs"/>
              </a:rPr>
              <a:t>Euphydryas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editha</a:t>
            </a:r>
            <a:r>
              <a:rPr lang="en-US" sz="1200" b="0" i="0" u="none" strike="noStrike" kern="1200" baseline="0" dirty="0" smtClean="0">
                <a:solidFill>
                  <a:schemeClr val="tx1"/>
                </a:solidFill>
                <a:latin typeface="+mn-lt"/>
                <a:ea typeface="+mn-ea"/>
                <a:cs typeface="+mn-cs"/>
              </a:rPr>
              <a:t>). (A) A map of the distribution of the butterfly showing locations of extinct (red squares) versus extant (blue </a:t>
            </a:r>
            <a:r>
              <a:rPr lang="fr-FR" sz="1200" b="0" i="0" u="none" strike="noStrike" kern="1200" baseline="0" dirty="0" err="1" smtClean="0">
                <a:solidFill>
                  <a:schemeClr val="tx1"/>
                </a:solidFill>
                <a:latin typeface="+mn-lt"/>
                <a:ea typeface="+mn-ea"/>
                <a:cs typeface="+mn-cs"/>
              </a:rPr>
              <a:t>circles</a:t>
            </a:r>
            <a:r>
              <a:rPr lang="fr-FR" sz="1200" b="0" i="0" u="none" strike="noStrike" kern="1200" baseline="0" dirty="0" smtClean="0">
                <a:solidFill>
                  <a:schemeClr val="tx1"/>
                </a:solidFill>
                <a:latin typeface="+mn-lt"/>
                <a:ea typeface="+mn-ea"/>
                <a:cs typeface="+mn-cs"/>
              </a:rPr>
              <a:t>) populations. (B) </a:t>
            </a:r>
            <a:r>
              <a:rPr lang="fr-FR" sz="1200" b="0" i="0" u="none" strike="noStrike" kern="1200" baseline="0" dirty="0" err="1" smtClean="0">
                <a:solidFill>
                  <a:schemeClr val="tx1"/>
                </a:solidFill>
                <a:latin typeface="+mn-lt"/>
                <a:ea typeface="+mn-ea"/>
                <a:cs typeface="+mn-cs"/>
              </a:rPr>
              <a:t>Percentage</a:t>
            </a:r>
            <a:r>
              <a:rPr lang="fr-FR" sz="1200" b="0" i="0" u="none" strike="noStrike" kern="1200" baseline="0" dirty="0" smtClean="0">
                <a:solidFill>
                  <a:schemeClr val="tx1"/>
                </a:solidFill>
                <a:latin typeface="+mn-lt"/>
                <a:ea typeface="+mn-ea"/>
                <a:cs typeface="+mn-cs"/>
              </a:rPr>
              <a:t> population </a:t>
            </a:r>
            <a:r>
              <a:rPr lang="en-US" sz="1200" b="0" i="0" u="none" strike="noStrike" kern="1200" baseline="0" dirty="0" smtClean="0">
                <a:solidFill>
                  <a:schemeClr val="tx1"/>
                </a:solidFill>
                <a:latin typeface="+mn-lt"/>
                <a:ea typeface="+mn-ea"/>
                <a:cs typeface="+mn-cs"/>
              </a:rPr>
              <a:t>extinctions as a function of latitude (500 km top) and elevation (bottom).</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223864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12.11 </a:t>
            </a:r>
            <a:r>
              <a:rPr lang="en-US" sz="1200" b="0" i="0" u="none" strike="noStrike" kern="1200" baseline="0" dirty="0" smtClean="0">
                <a:solidFill>
                  <a:schemeClr val="tx1"/>
                </a:solidFill>
                <a:latin typeface="+mn-lt"/>
                <a:ea typeface="+mn-ea"/>
                <a:cs typeface="+mn-cs"/>
              </a:rPr>
              <a:t>Range shifts in marine habitats. (A) Changes in the locations of populations of a crustacean (lobster) and two fish species (hake and sea bass) along the northeastern coast of the United States from 1968 to 2015. (B) Average distance moved (in miles) over the same time frame.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667182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12.12 </a:t>
            </a:r>
            <a:r>
              <a:rPr lang="en-US" sz="1200" b="0" i="0" u="none" strike="noStrike" kern="1200" baseline="0" dirty="0" smtClean="0">
                <a:solidFill>
                  <a:schemeClr val="tx1"/>
                </a:solidFill>
                <a:latin typeface="+mn-lt"/>
                <a:ea typeface="+mn-ea"/>
                <a:cs typeface="+mn-cs"/>
              </a:rPr>
              <a:t>Cherry blossoms in Japan. (A) People enjoying the cherry blossom festival in </a:t>
            </a:r>
            <a:r>
              <a:rPr lang="en-US" sz="1200" b="0" i="0" u="none" strike="noStrike" kern="1200" baseline="0" dirty="0" err="1" smtClean="0">
                <a:solidFill>
                  <a:schemeClr val="tx1"/>
                </a:solidFill>
                <a:latin typeface="+mn-lt"/>
                <a:ea typeface="+mn-ea"/>
                <a:cs typeface="+mn-cs"/>
              </a:rPr>
              <a:t>Ueono</a:t>
            </a:r>
            <a:r>
              <a:rPr lang="en-US" sz="1200" b="0" i="0" u="none" strike="noStrike" kern="1200" baseline="0" dirty="0" smtClean="0">
                <a:solidFill>
                  <a:schemeClr val="tx1"/>
                </a:solidFill>
                <a:latin typeface="+mn-lt"/>
                <a:ea typeface="+mn-ea"/>
                <a:cs typeface="+mn-cs"/>
              </a:rPr>
              <a:t> Park, a popular spot in the center of Tokyo. (B) Ten-year running averages of cherry blossoming dates in Kyoto. Each point represents the average of one year and the five flowering dates earlier and later than that date.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2650275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12.13 </a:t>
            </a:r>
            <a:r>
              <a:rPr lang="en-US" sz="1200" b="0" i="0" u="none" strike="noStrike" kern="1200" baseline="0" dirty="0" smtClean="0">
                <a:solidFill>
                  <a:schemeClr val="tx1"/>
                </a:solidFill>
                <a:latin typeface="+mn-lt"/>
                <a:ea typeface="+mn-ea"/>
                <a:cs typeface="+mn-cs"/>
              </a:rPr>
              <a:t>Example of a population asynchrony. (A) Over time, the </a:t>
            </a:r>
            <a:r>
              <a:rPr lang="en-US" sz="1200" b="0" i="0" u="none" strike="noStrike" kern="1200" baseline="0" dirty="0" err="1" smtClean="0">
                <a:solidFill>
                  <a:schemeClr val="tx1"/>
                </a:solidFill>
                <a:latin typeface="+mn-lt"/>
                <a:ea typeface="+mn-ea"/>
                <a:cs typeface="+mn-cs"/>
              </a:rPr>
              <a:t>egglaying</a:t>
            </a:r>
            <a:r>
              <a:rPr lang="en-US" sz="1200" b="0" i="0" u="none" strike="noStrike" kern="1200" baseline="0" dirty="0" smtClean="0">
                <a:solidFill>
                  <a:schemeClr val="tx1"/>
                </a:solidFill>
                <a:latin typeface="+mn-lt"/>
                <a:ea typeface="+mn-ea"/>
                <a:cs typeface="+mn-cs"/>
              </a:rPr>
              <a:t> phenology of great tits has not changed in response to climate change. Numbers on the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indicate the number of days eggs have been laid after April 1. (B) However, the timing of reproduction of the bird’s primary food source—caterpillars—</a:t>
            </a:r>
            <a:r>
              <a:rPr lang="en-US" sz="1200" b="0" i="1" u="none" strike="noStrike" kern="1200" baseline="0" dirty="0" smtClean="0">
                <a:solidFill>
                  <a:schemeClr val="tx1"/>
                </a:solidFill>
                <a:latin typeface="+mn-lt"/>
                <a:ea typeface="+mn-ea"/>
                <a:cs typeface="+mn-cs"/>
              </a:rPr>
              <a:t>has </a:t>
            </a:r>
            <a:r>
              <a:rPr lang="en-US" sz="1200" b="0" i="0" u="none" strike="noStrike" kern="1200" baseline="0" dirty="0" smtClean="0">
                <a:solidFill>
                  <a:schemeClr val="tx1"/>
                </a:solidFill>
                <a:latin typeface="+mn-lt"/>
                <a:ea typeface="+mn-ea"/>
                <a:cs typeface="+mn-cs"/>
              </a:rPr>
              <a:t>responded to climate change, advancing by several days per decade (relative to April 1). (C) This asynchrony has led to selective pressure on the birds to shift the timing of their reproduction. In this study, based on the number of surviving offspring (recruits) per female, a negative selection differential indicates a selective advantage for earlier-laying birds.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318905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12.14 </a:t>
            </a:r>
            <a:r>
              <a:rPr lang="en-US" sz="1200" b="0" i="0" u="none" strike="noStrike" kern="1200" baseline="0" dirty="0" smtClean="0">
                <a:solidFill>
                  <a:schemeClr val="tx1"/>
                </a:solidFill>
                <a:latin typeface="+mn-lt"/>
                <a:ea typeface="+mn-ea"/>
                <a:cs typeface="+mn-cs"/>
              </a:rPr>
              <a:t>Climate-driven biome shift in the </a:t>
            </a:r>
            <a:r>
              <a:rPr lang="en-US" sz="1200" b="0" i="0" u="none" strike="noStrike" kern="1200" baseline="0" dirty="0" err="1" smtClean="0">
                <a:solidFill>
                  <a:schemeClr val="tx1"/>
                </a:solidFill>
                <a:latin typeface="+mn-lt"/>
                <a:ea typeface="+mn-ea"/>
                <a:cs typeface="+mn-cs"/>
              </a:rPr>
              <a:t>Montseny</a:t>
            </a:r>
            <a:r>
              <a:rPr lang="en-US" sz="1200" b="0" i="0" u="none" strike="noStrike" kern="1200" baseline="0" dirty="0" smtClean="0">
                <a:solidFill>
                  <a:schemeClr val="tx1"/>
                </a:solidFill>
                <a:latin typeface="+mn-lt"/>
                <a:ea typeface="+mn-ea"/>
                <a:cs typeface="+mn-cs"/>
              </a:rPr>
              <a:t> Mountains of Spain. (A) </a:t>
            </a:r>
            <a:r>
              <a:rPr lang="en-US" sz="1200" b="0" i="0" u="none" strike="noStrike" kern="1200" baseline="0" dirty="0" err="1" smtClean="0">
                <a:solidFill>
                  <a:schemeClr val="tx1"/>
                </a:solidFill>
                <a:latin typeface="+mn-lt"/>
                <a:ea typeface="+mn-ea"/>
                <a:cs typeface="+mn-cs"/>
              </a:rPr>
              <a:t>Highelevation</a:t>
            </a:r>
            <a:r>
              <a:rPr lang="en-US" sz="1200" b="0" i="0" u="none" strike="noStrike" kern="1200" baseline="0" dirty="0" smtClean="0">
                <a:solidFill>
                  <a:schemeClr val="tx1"/>
                </a:solidFill>
                <a:latin typeface="+mn-lt"/>
                <a:ea typeface="+mn-ea"/>
                <a:cs typeface="+mn-cs"/>
              </a:rPr>
              <a:t> (1,700 m) heathland dominated by heather (</a:t>
            </a:r>
            <a:r>
              <a:rPr lang="en-US" sz="1200" b="0" i="1" u="none" strike="noStrike" kern="1200" baseline="0" dirty="0" err="1" smtClean="0">
                <a:solidFill>
                  <a:schemeClr val="tx1"/>
                </a:solidFill>
                <a:latin typeface="+mn-lt"/>
                <a:ea typeface="+mn-ea"/>
                <a:cs typeface="+mn-cs"/>
              </a:rPr>
              <a:t>Calluna</a:t>
            </a:r>
            <a:r>
              <a:rPr lang="en-US" sz="1200" b="0" i="1" u="none" strike="noStrike" kern="1200" baseline="0" dirty="0" smtClean="0">
                <a:solidFill>
                  <a:schemeClr val="tx1"/>
                </a:solidFill>
                <a:latin typeface="+mn-lt"/>
                <a:ea typeface="+mn-ea"/>
                <a:cs typeface="+mn-cs"/>
              </a:rPr>
              <a:t> vulgaris</a:t>
            </a:r>
            <a:r>
              <a:rPr lang="en-US" sz="1200" b="0" i="0" u="none" strike="noStrike" kern="1200" baseline="0" dirty="0" smtClean="0">
                <a:solidFill>
                  <a:schemeClr val="tx1"/>
                </a:solidFill>
                <a:latin typeface="+mn-lt"/>
                <a:ea typeface="+mn-ea"/>
                <a:cs typeface="+mn-cs"/>
              </a:rPr>
              <a:t>) is being replaced by a beech (</a:t>
            </a:r>
            <a:r>
              <a:rPr lang="en-US" sz="1200" b="0" i="1" u="none" strike="noStrike" kern="1200" baseline="0" dirty="0" smtClean="0">
                <a:solidFill>
                  <a:schemeClr val="tx1"/>
                </a:solidFill>
                <a:latin typeface="+mn-lt"/>
                <a:ea typeface="+mn-ea"/>
                <a:cs typeface="+mn-cs"/>
              </a:rPr>
              <a:t>Fagus </a:t>
            </a:r>
            <a:r>
              <a:rPr lang="en-US" sz="1200" b="0" i="1" u="none" strike="noStrike" kern="1200" baseline="0" dirty="0" err="1" smtClean="0">
                <a:solidFill>
                  <a:schemeClr val="tx1"/>
                </a:solidFill>
                <a:latin typeface="+mn-lt"/>
                <a:ea typeface="+mn-ea"/>
                <a:cs typeface="+mn-cs"/>
              </a:rPr>
              <a:t>sylvatica</a:t>
            </a:r>
            <a:r>
              <a:rPr lang="en-US" sz="1200" b="0" i="0" u="none" strike="noStrike" kern="1200" baseline="0" dirty="0" smtClean="0">
                <a:solidFill>
                  <a:schemeClr val="tx1"/>
                </a:solidFill>
                <a:latin typeface="+mn-lt"/>
                <a:ea typeface="+mn-ea"/>
                <a:cs typeface="+mn-cs"/>
              </a:rPr>
              <a:t>) forest that has undergone an altitudinal shift. (B) Mid-elevation (1,400 m) heathland and grassland are being replaced by a Mediterranean forest of broadleaf </a:t>
            </a:r>
            <a:r>
              <a:rPr lang="en-IN" sz="1200" b="0" i="0" u="none" strike="noStrike" kern="1200" baseline="0" dirty="0" smtClean="0">
                <a:solidFill>
                  <a:schemeClr val="tx1"/>
                </a:solidFill>
                <a:latin typeface="+mn-lt"/>
                <a:ea typeface="+mn-ea"/>
                <a:cs typeface="+mn-cs"/>
              </a:rPr>
              <a:t>oak (</a:t>
            </a:r>
            <a:r>
              <a:rPr lang="en-IN" sz="1200" b="0" i="1" u="none" strike="noStrike" kern="1200" baseline="0" dirty="0" err="1" smtClean="0">
                <a:solidFill>
                  <a:schemeClr val="tx1"/>
                </a:solidFill>
                <a:latin typeface="+mn-lt"/>
                <a:ea typeface="+mn-ea"/>
                <a:cs typeface="+mn-cs"/>
              </a:rPr>
              <a:t>Quercus</a:t>
            </a:r>
            <a:r>
              <a:rPr lang="en-IN" sz="1200" b="0" i="1" u="none" strike="noStrike" kern="1200" baseline="0" dirty="0" smtClean="0">
                <a:solidFill>
                  <a:schemeClr val="tx1"/>
                </a:solidFill>
                <a:latin typeface="+mn-lt"/>
                <a:ea typeface="+mn-ea"/>
                <a:cs typeface="+mn-cs"/>
              </a:rPr>
              <a:t> ilex</a:t>
            </a:r>
            <a:r>
              <a:rPr lang="en-IN" sz="1200" b="0" i="0" u="none" strike="noStrike" kern="1200" baseline="0" dirty="0" smtClean="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80445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Pocillopora</a:t>
            </a:r>
            <a:r>
              <a:rPr lang="en-US" sz="1200" b="0" i="0" u="none" strike="noStrike" kern="1200" baseline="0" dirty="0" smtClean="0">
                <a:solidFill>
                  <a:schemeClr val="tx1"/>
                </a:solidFill>
                <a:latin typeface="+mn-lt"/>
                <a:ea typeface="+mn-ea"/>
                <a:cs typeface="+mn-cs"/>
              </a:rPr>
              <a:t>, or cauliflower coral, is a genus of </a:t>
            </a:r>
            <a:r>
              <a:rPr lang="en-US" sz="1200" b="0" i="0" u="none" strike="noStrike" kern="1200" baseline="0" dirty="0" err="1" smtClean="0">
                <a:solidFill>
                  <a:schemeClr val="tx1"/>
                </a:solidFill>
                <a:latin typeface="+mn-lt"/>
                <a:ea typeface="+mn-ea"/>
                <a:cs typeface="+mn-cs"/>
              </a:rPr>
              <a:t>Scleractinia</a:t>
            </a:r>
            <a:r>
              <a:rPr lang="en-US" sz="1200" b="0" i="0" u="none" strike="noStrike" kern="1200" baseline="0" dirty="0" smtClean="0">
                <a:solidFill>
                  <a:schemeClr val="tx1"/>
                </a:solidFill>
                <a:latin typeface="+mn-lt"/>
                <a:ea typeface="+mn-ea"/>
                <a:cs typeface="+mn-cs"/>
              </a:rPr>
              <a:t> (stony) corals that occur in the Pacific and Indian Oceans. Many types of stony coral are threatened by climate change as warming water causes them to expel the symbiotic algae (zooxanthellae) living in their </a:t>
            </a:r>
            <a:r>
              <a:rPr lang="en-IN" sz="1200" b="0" i="0" u="none" strike="noStrike" kern="1200" baseline="0" dirty="0" smtClean="0">
                <a:solidFill>
                  <a:schemeClr val="tx1"/>
                </a:solidFill>
                <a:latin typeface="+mn-lt"/>
                <a:ea typeface="+mn-ea"/>
                <a:cs typeface="+mn-cs"/>
              </a:rPr>
              <a:t>tissues and undergo bleaching.</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12.15 </a:t>
            </a:r>
            <a:r>
              <a:rPr lang="en-US" sz="1200" b="0" i="0" u="none" strike="noStrike" kern="1200" baseline="0" dirty="0" smtClean="0">
                <a:solidFill>
                  <a:schemeClr val="tx1"/>
                </a:solidFill>
                <a:latin typeface="+mn-lt"/>
                <a:ea typeface="+mn-ea"/>
                <a:cs typeface="+mn-cs"/>
              </a:rPr>
              <a:t>Climate-induced regime shift. Kelp forests (A) were dense in </a:t>
            </a:r>
            <a:r>
              <a:rPr lang="en-US" sz="1200" b="0" i="0" u="none" strike="noStrike" kern="1200" baseline="0" dirty="0" err="1" smtClean="0">
                <a:solidFill>
                  <a:schemeClr val="tx1"/>
                </a:solidFill>
                <a:latin typeface="+mn-lt"/>
                <a:ea typeface="+mn-ea"/>
                <a:cs typeface="+mn-cs"/>
              </a:rPr>
              <a:t>Kalbarri</a:t>
            </a:r>
            <a:r>
              <a:rPr lang="en-US" sz="1200" b="0" i="0" u="none" strike="noStrike" kern="1200" baseline="0" dirty="0" smtClean="0">
                <a:solidFill>
                  <a:schemeClr val="tx1"/>
                </a:solidFill>
                <a:latin typeface="+mn-lt"/>
                <a:ea typeface="+mn-ea"/>
                <a:cs typeface="+mn-cs"/>
              </a:rPr>
              <a:t>, along the western coast of Australia, until 2011, when the kelps disappeared from hundreds of kilometers of coastline and were replaced by seaweed turfs (B). (C) The shift from kelp forest cover (blue line) to seaweed turf cover (red line) coincided with sea surface temperature (SST) anomalies (blue and red bars) that showed abnormally warm ocean temperatures from 2011 to 2013.</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20</a:t>
            </a:fld>
            <a:endParaRPr lang="en-US"/>
          </a:p>
        </p:txBody>
      </p:sp>
    </p:spTree>
    <p:extLst>
      <p:ext uri="{BB962C8B-B14F-4D97-AF65-F5344CB8AC3E}">
        <p14:creationId xmlns:p14="http://schemas.microsoft.com/office/powerpoint/2010/main" val="2270801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12.16 </a:t>
            </a:r>
            <a:r>
              <a:rPr lang="en-US" sz="1200" b="0" i="0" u="none" strike="noStrike" kern="1200" baseline="0" dirty="0" smtClean="0">
                <a:solidFill>
                  <a:schemeClr val="tx1"/>
                </a:solidFill>
                <a:latin typeface="+mn-lt"/>
                <a:ea typeface="+mn-ea"/>
                <a:cs typeface="+mn-cs"/>
              </a:rPr>
              <a:t>Several examples of how climate-driven changes in species distributions have already begun to impact human physical, social, or cultural well-being (lightest green), ecosystem services (medium green), governance systems (darkest green), and feedbacks that reinforce the rate of climate change (white with dots).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21</a:t>
            </a:fld>
            <a:endParaRPr lang="en-US"/>
          </a:p>
        </p:txBody>
      </p:sp>
    </p:spTree>
    <p:extLst>
      <p:ext uri="{BB962C8B-B14F-4D97-AF65-F5344CB8AC3E}">
        <p14:creationId xmlns:p14="http://schemas.microsoft.com/office/powerpoint/2010/main" val="159061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12.2 </a:t>
            </a:r>
            <a:r>
              <a:rPr lang="en-US" sz="1200" b="0" i="0" u="none" strike="noStrike" kern="1200" baseline="0" dirty="0" smtClean="0">
                <a:solidFill>
                  <a:schemeClr val="tx1"/>
                </a:solidFill>
                <a:latin typeface="+mn-lt"/>
                <a:ea typeface="+mn-ea"/>
                <a:cs typeface="+mn-cs"/>
              </a:rPr>
              <a:t>Examples of freely available tools that can be used to answer key management questions about the effects of climate change on species and their habitats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22</a:t>
            </a:fld>
            <a:endParaRPr lang="en-US"/>
          </a:p>
        </p:txBody>
      </p:sp>
    </p:spTree>
    <p:extLst>
      <p:ext uri="{BB962C8B-B14F-4D97-AF65-F5344CB8AC3E}">
        <p14:creationId xmlns:p14="http://schemas.microsoft.com/office/powerpoint/2010/main" val="236432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12.17 </a:t>
            </a:r>
            <a:r>
              <a:rPr lang="en-IN" sz="1200" b="0" i="0" u="none" strike="noStrike" kern="1200" baseline="0" dirty="0" smtClean="0">
                <a:solidFill>
                  <a:schemeClr val="tx1"/>
                </a:solidFill>
                <a:latin typeface="+mn-lt"/>
                <a:ea typeface="+mn-ea"/>
                <a:cs typeface="+mn-cs"/>
              </a:rPr>
              <a:t>Climate envelope models (CEMs) have </a:t>
            </a:r>
            <a:r>
              <a:rPr lang="en-US" sz="1200" b="0" i="0" u="none" strike="noStrike" kern="1200" baseline="0" dirty="0" smtClean="0">
                <a:solidFill>
                  <a:schemeClr val="tx1"/>
                </a:solidFill>
                <a:latin typeface="+mn-lt"/>
                <a:ea typeface="+mn-ea"/>
                <a:cs typeface="+mn-cs"/>
              </a:rPr>
              <a:t>been used to describe the modern climatic niche of snow leopards (</a:t>
            </a:r>
            <a:r>
              <a:rPr lang="en-US" sz="1200" b="0" i="1" u="none" strike="noStrike" kern="1200" baseline="0" dirty="0" err="1" smtClean="0">
                <a:solidFill>
                  <a:schemeClr val="tx1"/>
                </a:solidFill>
                <a:latin typeface="+mn-lt"/>
                <a:ea typeface="+mn-ea"/>
                <a:cs typeface="+mn-cs"/>
              </a:rPr>
              <a:t>Panthera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uncia</a:t>
            </a:r>
            <a:r>
              <a:rPr lang="en-US" sz="1200" b="0" i="0" u="none" strike="noStrike" kern="1200" baseline="0" dirty="0" smtClean="0">
                <a:solidFill>
                  <a:schemeClr val="tx1"/>
                </a:solidFill>
                <a:latin typeface="+mn-lt"/>
                <a:ea typeface="+mn-ea"/>
                <a:cs typeface="+mn-cs"/>
              </a:rPr>
              <a:t>). When researchers overlaid the results of CEMs onto projections of global climate models, they were able to identify habitat already lost during the Last Glacial Maximum (LGM; blue, mostly in Qilian and Altai), habitat that will be lost by 2070 (green, south of Qilian), habitat that should persist (orange, multiple locations but mostly in the western part near TPHK [Tian Shan–Pamir–Hindu Kush–Karakoram mountain range] and north near Altai), and large climate </a:t>
            </a:r>
            <a:r>
              <a:rPr lang="en-US" sz="1200" b="0" i="0" u="none" strike="noStrike" kern="1200" baseline="0" dirty="0" err="1" smtClean="0">
                <a:solidFill>
                  <a:schemeClr val="tx1"/>
                </a:solidFill>
                <a:latin typeface="+mn-lt"/>
                <a:ea typeface="+mn-ea"/>
                <a:cs typeface="+mn-cs"/>
              </a:rPr>
              <a:t>refugia</a:t>
            </a:r>
            <a:r>
              <a:rPr lang="en-US" sz="1200" b="0" i="0" u="none" strike="noStrike" kern="1200" baseline="0" dirty="0" smtClean="0">
                <a:solidFill>
                  <a:schemeClr val="tx1"/>
                </a:solidFill>
                <a:latin typeface="+mn-lt"/>
                <a:ea typeface="+mn-ea"/>
                <a:cs typeface="+mn-cs"/>
              </a:rPr>
              <a:t> (hatched, mostly in the western part near TPHK and north near Altai) that should exist in 2070 and could allow the species to persist if </a:t>
            </a:r>
            <a:r>
              <a:rPr lang="en-IN" sz="1200" b="0" i="0" u="none" strike="noStrike" kern="1200" baseline="0" dirty="0" smtClean="0">
                <a:solidFill>
                  <a:schemeClr val="tx1"/>
                </a:solidFill>
                <a:latin typeface="+mn-lt"/>
                <a:ea typeface="+mn-ea"/>
                <a:cs typeface="+mn-cs"/>
              </a:rPr>
              <a:t>conserved.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23</a:t>
            </a:fld>
            <a:endParaRPr lang="en-US"/>
          </a:p>
        </p:txBody>
      </p:sp>
    </p:spTree>
    <p:extLst>
      <p:ext uri="{BB962C8B-B14F-4D97-AF65-F5344CB8AC3E}">
        <p14:creationId xmlns:p14="http://schemas.microsoft.com/office/powerpoint/2010/main" val="1112048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12.18 </a:t>
            </a:r>
            <a:r>
              <a:rPr lang="en-US" sz="1200" b="0" i="0" u="none" strike="noStrike" kern="1200" baseline="0" dirty="0" smtClean="0">
                <a:solidFill>
                  <a:schemeClr val="tx1"/>
                </a:solidFill>
                <a:latin typeface="+mn-lt"/>
                <a:ea typeface="+mn-ea"/>
                <a:cs typeface="+mn-cs"/>
              </a:rPr>
              <a:t>The Yellowstone to Yukon (Y2Y) Conservation Initiative is a project designed to allow north–south and east–west migration pathways between protected areas for large organisms (e.g., American bison, boreal caribou) that migrate seasonally or that are shifting distributions in response to climate change. The two images show the area before (1993) and after (2013) the Y2Y initiative was established. Green areas indicate protected lands, such as provincial parks and wilderness preserves. Yellow areas indicate other conservation designations, including but not limited to provincial natural areas, special management zones, and restricted-use wilderness areas.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24</a:t>
            </a:fld>
            <a:endParaRPr lang="en-US"/>
          </a:p>
        </p:txBody>
      </p:sp>
    </p:spTree>
    <p:extLst>
      <p:ext uri="{BB962C8B-B14F-4D97-AF65-F5344CB8AC3E}">
        <p14:creationId xmlns:p14="http://schemas.microsoft.com/office/powerpoint/2010/main" val="1163156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The tiny western swamp turtle (</a:t>
            </a:r>
            <a:r>
              <a:rPr lang="en-IN" sz="1200" b="0" i="1" u="none" strike="noStrike" kern="1200" baseline="0" dirty="0" err="1" smtClean="0">
                <a:solidFill>
                  <a:schemeClr val="tx1"/>
                </a:solidFill>
                <a:latin typeface="+mn-lt"/>
                <a:ea typeface="+mn-ea"/>
                <a:cs typeface="+mn-cs"/>
              </a:rPr>
              <a:t>Pseudemydura</a:t>
            </a:r>
            <a:r>
              <a:rPr lang="en-IN" sz="1200" b="0" i="1" u="none" strike="noStrike" kern="1200" baseline="0" dirty="0" smtClean="0">
                <a:solidFill>
                  <a:schemeClr val="tx1"/>
                </a:solidFill>
                <a:latin typeface="+mn-lt"/>
                <a:ea typeface="+mn-ea"/>
                <a:cs typeface="+mn-cs"/>
              </a:rPr>
              <a:t> </a:t>
            </a:r>
            <a:r>
              <a:rPr lang="en-IN" sz="1200" b="0" i="1" u="none" strike="noStrike" kern="1200" baseline="0" dirty="0" err="1" smtClean="0">
                <a:solidFill>
                  <a:schemeClr val="tx1"/>
                </a:solidFill>
                <a:latin typeface="+mn-lt"/>
                <a:ea typeface="+mn-ea"/>
                <a:cs typeface="+mn-cs"/>
              </a:rPr>
              <a:t>umbrina</a:t>
            </a:r>
            <a:r>
              <a:rPr lang="en-IN" sz="1200" b="0" i="0" u="none" strike="noStrike" kern="1200" baseline="0" dirty="0" smtClean="0">
                <a:solidFill>
                  <a:schemeClr val="tx1"/>
                </a:solidFill>
                <a:latin typeface="+mn-lt"/>
                <a:ea typeface="+mn-ea"/>
                <a:cs typeface="+mn-cs"/>
              </a:rPr>
              <a:t>), Critically </a:t>
            </a:r>
            <a:r>
              <a:rPr lang="en-US" sz="1200" b="0" i="0" u="none" strike="noStrike" kern="1200" baseline="0" dirty="0" smtClean="0">
                <a:solidFill>
                  <a:schemeClr val="tx1"/>
                </a:solidFill>
                <a:latin typeface="+mn-lt"/>
                <a:ea typeface="+mn-ea"/>
                <a:cs typeface="+mn-cs"/>
              </a:rPr>
              <a:t>Endangered as a result of habitat loss and invasive alien species, is now also threatened by anthropogenic climate change.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25</a:t>
            </a:fld>
            <a:endParaRPr lang="en-US"/>
          </a:p>
        </p:txBody>
      </p:sp>
    </p:spTree>
    <p:extLst>
      <p:ext uri="{BB962C8B-B14F-4D97-AF65-F5344CB8AC3E}">
        <p14:creationId xmlns:p14="http://schemas.microsoft.com/office/powerpoint/2010/main" val="1883356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12.19 </a:t>
            </a:r>
            <a:r>
              <a:rPr lang="en-US" sz="1200" b="0" i="0" u="none" strike="noStrike" kern="1200" baseline="0" dirty="0" smtClean="0">
                <a:solidFill>
                  <a:schemeClr val="tx1"/>
                </a:solidFill>
                <a:latin typeface="+mn-lt"/>
                <a:ea typeface="+mn-ea"/>
                <a:cs typeface="+mn-cs"/>
              </a:rPr>
              <a:t>Natural infrastructure can help mitigate natural disasters like floods, which are increasing in frequency and magnitude as a result of anthropogenic climate change. (A) The number of deaths following the 1999 “</a:t>
            </a:r>
            <a:r>
              <a:rPr lang="en-US" sz="1200" b="0" i="0" u="none" strike="noStrike" kern="1200" baseline="0" dirty="0" err="1" smtClean="0">
                <a:solidFill>
                  <a:schemeClr val="tx1"/>
                </a:solidFill>
                <a:latin typeface="+mn-lt"/>
                <a:ea typeface="+mn-ea"/>
                <a:cs typeface="+mn-cs"/>
              </a:rPr>
              <a:t>supercyclone</a:t>
            </a:r>
            <a:r>
              <a:rPr lang="en-US" sz="1200" b="0" i="0" u="none" strike="noStrike" kern="1200" baseline="0" dirty="0" smtClean="0">
                <a:solidFill>
                  <a:schemeClr val="tx1"/>
                </a:solidFill>
                <a:latin typeface="+mn-lt"/>
                <a:ea typeface="+mn-ea"/>
                <a:cs typeface="+mn-cs"/>
              </a:rPr>
              <a:t>” that hit Orissa, India, was substantially lower (near zero, in fact) in areas where mangrove forests provided extensive flood protection. (B) Property damage costs are substantially reduced in coastal cities that protect wetlands, since wetlands serve as a “sponge” that can protect people from the worst impacts of flooding. This graph shows the total value of coastal wetlands per hectare for avoiding property damage </a:t>
            </a:r>
            <a:r>
              <a:rPr lang="en-IN" sz="1200" b="0" i="0" u="none" strike="noStrike" kern="1200" baseline="0" dirty="0" smtClean="0">
                <a:solidFill>
                  <a:schemeClr val="tx1"/>
                </a:solidFill>
                <a:latin typeface="+mn-lt"/>
                <a:ea typeface="+mn-ea"/>
                <a:cs typeface="+mn-cs"/>
              </a:rPr>
              <a:t>after storms.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26</a:t>
            </a:fld>
            <a:endParaRPr lang="en-US"/>
          </a:p>
        </p:txBody>
      </p:sp>
    </p:spTree>
    <p:extLst>
      <p:ext uri="{BB962C8B-B14F-4D97-AF65-F5344CB8AC3E}">
        <p14:creationId xmlns:p14="http://schemas.microsoft.com/office/powerpoint/2010/main" val="3177551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Because of rapid urbanization and the spread of impervious surfaces, many large cities in China experience massive flooding during rainstorms. (B) China’s Sponge City Program is a bold initiative to replace impervious surfaces with green infrastructure that serves as water storage and </a:t>
            </a:r>
            <a:r>
              <a:rPr lang="en-IN" sz="1200" b="0" i="0" u="none" strike="noStrike" kern="1200" baseline="0" dirty="0" smtClean="0">
                <a:solidFill>
                  <a:schemeClr val="tx1"/>
                </a:solidFill>
                <a:latin typeface="+mn-lt"/>
                <a:ea typeface="+mn-ea"/>
                <a:cs typeface="+mn-cs"/>
              </a:rPr>
              <a:t>flood control.</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27</a:t>
            </a:fld>
            <a:endParaRPr lang="en-US"/>
          </a:p>
        </p:txBody>
      </p:sp>
    </p:spTree>
    <p:extLst>
      <p:ext uri="{BB962C8B-B14F-4D97-AF65-F5344CB8AC3E}">
        <p14:creationId xmlns:p14="http://schemas.microsoft.com/office/powerpoint/2010/main" val="37229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12.1 </a:t>
            </a:r>
            <a:r>
              <a:rPr lang="en-US" sz="1200" b="0" i="0" u="none" strike="noStrike" kern="1200" baseline="0" dirty="0" smtClean="0">
                <a:solidFill>
                  <a:schemeClr val="tx1"/>
                </a:solidFill>
                <a:latin typeface="+mn-lt"/>
                <a:ea typeface="+mn-ea"/>
                <a:cs typeface="+mn-cs"/>
              </a:rPr>
              <a:t>Climate change is a general term that refers to a suite of abiotic variables that are all changing across the globe in terms of their averages (mean levels), variability, ranges (maxima and </a:t>
            </a:r>
            <a:r>
              <a:rPr lang="en-IN" sz="1200" b="0" i="0" u="none" strike="noStrike" kern="1200" baseline="0" dirty="0" smtClean="0">
                <a:solidFill>
                  <a:schemeClr val="tx1"/>
                </a:solidFill>
                <a:latin typeface="+mn-lt"/>
                <a:ea typeface="+mn-ea"/>
                <a:cs typeface="+mn-cs"/>
              </a:rPr>
              <a:t>minima), frequency, predictability, and seasonality. Because climate change </a:t>
            </a:r>
            <a:r>
              <a:rPr lang="en-US" sz="1200" b="0" i="0" u="none" strike="noStrike" kern="1200" baseline="0" dirty="0" smtClean="0">
                <a:solidFill>
                  <a:schemeClr val="tx1"/>
                </a:solidFill>
                <a:latin typeface="+mn-lt"/>
                <a:ea typeface="+mn-ea"/>
                <a:cs typeface="+mn-cs"/>
              </a:rPr>
              <a:t>represents a suite of variables that are changing in statistically distinct ways, it impacts nearly all biological processes, </a:t>
            </a:r>
            <a:r>
              <a:rPr lang="en-IN" sz="1200" b="0" i="0" u="none" strike="noStrike" kern="1200" baseline="0" dirty="0" smtClean="0">
                <a:solidFill>
                  <a:schemeClr val="tx1"/>
                </a:solidFill>
                <a:latin typeface="+mn-lt"/>
                <a:ea typeface="+mn-ea"/>
                <a:cs typeface="+mn-cs"/>
              </a:rPr>
              <a:t>from genes to ecosystems.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30174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12.2 </a:t>
            </a:r>
            <a:r>
              <a:rPr lang="en-US" sz="1200" b="0" i="0" u="none" strike="noStrike" kern="1200" baseline="0" dirty="0" smtClean="0">
                <a:solidFill>
                  <a:schemeClr val="tx1"/>
                </a:solidFill>
                <a:latin typeface="+mn-lt"/>
                <a:ea typeface="+mn-ea"/>
                <a:cs typeface="+mn-cs"/>
              </a:rPr>
              <a:t>(A) Atmospheric carbon dioxide </a:t>
            </a:r>
            <a:r>
              <a:rPr lang="en-IN" sz="1200" b="0" i="0" u="none" strike="noStrike" kern="1200" baseline="0" dirty="0" smtClean="0">
                <a:solidFill>
                  <a:schemeClr val="tx1"/>
                </a:solidFill>
                <a:latin typeface="+mn-lt"/>
                <a:ea typeface="+mn-ea"/>
                <a:cs typeface="+mn-cs"/>
              </a:rPr>
              <a:t>concentrations in parts per million </a:t>
            </a:r>
            <a:r>
              <a:rPr lang="en-US" sz="1200" b="0" i="0" u="none" strike="noStrike" kern="1200" baseline="0" dirty="0" smtClean="0">
                <a:solidFill>
                  <a:schemeClr val="tx1"/>
                </a:solidFill>
                <a:latin typeface="+mn-lt"/>
                <a:ea typeface="+mn-ea"/>
                <a:cs typeface="+mn-cs"/>
              </a:rPr>
              <a:t>(ppm) for the past 800,000 years. Peaks and valleys in CO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levels track the coming and going of ice ages (low CO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levels) and </a:t>
            </a:r>
            <a:r>
              <a:rPr lang="en-IN" sz="1200" b="0" i="0" u="none" strike="noStrike" kern="1200" baseline="0" dirty="0" smtClean="0">
                <a:solidFill>
                  <a:schemeClr val="tx1"/>
                </a:solidFill>
                <a:latin typeface="+mn-lt"/>
                <a:ea typeface="+mn-ea"/>
                <a:cs typeface="+mn-cs"/>
              </a:rPr>
              <a:t>warmer interglacial periods (higher levels). Throughout these cycles, atmospheric </a:t>
            </a:r>
            <a:r>
              <a:rPr lang="en-US" sz="1200" b="0" i="0" u="none" strike="noStrike" kern="1200" baseline="0" dirty="0" smtClean="0">
                <a:solidFill>
                  <a:schemeClr val="tx1"/>
                </a:solidFill>
                <a:latin typeface="+mn-lt"/>
                <a:ea typeface="+mn-ea"/>
                <a:cs typeface="+mn-cs"/>
              </a:rPr>
              <a:t>CO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was never higher than 300 ppm (horizontal black dashed line). However, in May 2019, concentrations of CO</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reached a record high of 415.0 ppm (blue dot). (B) Temperature histories from paleoclimate data (solid line up to year 1850) compared to the history from 1850 to the present based on modern instruments (blue dots, with solid blue line showing the average). Note that global temperature is higher now than it has been in the past 1,500 years, and possibly longer.</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73345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12.3 </a:t>
            </a:r>
            <a:r>
              <a:rPr lang="en-US" sz="1200" b="0" i="0" u="none" strike="noStrike" kern="1200" baseline="0" dirty="0" smtClean="0">
                <a:solidFill>
                  <a:schemeClr val="tx1"/>
                </a:solidFill>
                <a:latin typeface="+mn-lt"/>
                <a:ea typeface="+mn-ea"/>
                <a:cs typeface="+mn-cs"/>
              </a:rPr>
              <a:t>Changes in select abiotic variables that are being altered by climate change. (A) Documented changes in Earth’s surface temperature. Color scale gives the average temperature for the period 2011–2021 relative to the widely used baseline 1956–1976. (B) Percentage change in annual precipitation over land associated with the 1.5°C temperature increase that is projected by 2040. (C) Extent of Arctic sea ice, in square kilometers, shown as the annual minima from 1979 to 2021. (D) Changes in global mean sea level from 1880 to 2021.</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192932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12.4 </a:t>
            </a:r>
            <a:r>
              <a:rPr lang="en-US" sz="1200" b="0" i="0" u="none" strike="noStrike" kern="1200" baseline="0" dirty="0" smtClean="0">
                <a:solidFill>
                  <a:schemeClr val="tx1"/>
                </a:solidFill>
                <a:latin typeface="+mn-lt"/>
                <a:ea typeface="+mn-ea"/>
                <a:cs typeface="+mn-cs"/>
              </a:rPr>
              <a:t>Potential responses that can allow a species to cope with climate change. (1) Change in local phenotype: alteration of the species’ morphology, physiology, or behavior to be more adapted to local environmental conditions. (2) Change in phenology: adjusting life cycle events to match new climatic conditions. (3) Change in spatial distribution: populations shift to areas with more </a:t>
            </a:r>
            <a:r>
              <a:rPr lang="fr-FR" sz="1200" b="0" i="0" u="none" strike="noStrike" kern="1200" baseline="0" dirty="0" err="1" smtClean="0">
                <a:solidFill>
                  <a:schemeClr val="tx1"/>
                </a:solidFill>
                <a:latin typeface="+mn-lt"/>
                <a:ea typeface="+mn-ea"/>
                <a:cs typeface="+mn-cs"/>
              </a:rPr>
              <a:t>suitable</a:t>
            </a:r>
            <a:r>
              <a:rPr lang="fr-FR" sz="1200" b="0" i="0" u="none" strike="noStrike" kern="1200" baseline="0" dirty="0" smtClean="0">
                <a:solidFill>
                  <a:schemeClr val="tx1"/>
                </a:solidFill>
                <a:latin typeface="+mn-lt"/>
                <a:ea typeface="+mn-ea"/>
                <a:cs typeface="+mn-cs"/>
              </a:rPr>
              <a:t> habitat or change location on a </a:t>
            </a:r>
            <a:r>
              <a:rPr lang="fr-FR" sz="1200" b="0" i="0" u="none" strike="noStrike" kern="1200" baseline="0" dirty="0" err="1" smtClean="0">
                <a:solidFill>
                  <a:schemeClr val="tx1"/>
                </a:solidFill>
                <a:latin typeface="+mn-lt"/>
                <a:ea typeface="+mn-ea"/>
                <a:cs typeface="+mn-cs"/>
              </a:rPr>
              <a:t>microhabitat</a:t>
            </a:r>
            <a:r>
              <a:rPr lang="fr-FR" sz="1200" b="0" i="0" u="none" strike="noStrike" kern="1200" baseline="0" dirty="0" smtClean="0">
                <a:solidFill>
                  <a:schemeClr val="tx1"/>
                </a:solidFill>
                <a:latin typeface="+mn-lt"/>
                <a:ea typeface="+mn-ea"/>
                <a:cs typeface="+mn-cs"/>
              </a:rPr>
              <a:t> </a:t>
            </a:r>
            <a:r>
              <a:rPr lang="en-IN" sz="1200" b="0" i="0" u="none" strike="noStrike" kern="1200" baseline="0" dirty="0" smtClean="0">
                <a:solidFill>
                  <a:schemeClr val="tx1"/>
                </a:solidFill>
                <a:latin typeface="+mn-lt"/>
                <a:ea typeface="+mn-ea"/>
                <a:cs typeface="+mn-cs"/>
              </a:rPr>
              <a:t>scale.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1148196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12.5 </a:t>
            </a:r>
            <a:r>
              <a:rPr lang="en-US" sz="1200" b="0" i="0" u="none" strike="noStrike" kern="1200" baseline="0" dirty="0" smtClean="0">
                <a:solidFill>
                  <a:schemeClr val="tx1"/>
                </a:solidFill>
                <a:latin typeface="+mn-lt"/>
                <a:ea typeface="+mn-ea"/>
                <a:cs typeface="+mn-cs"/>
              </a:rPr>
              <a:t>Five general steps for analyses that attempt to predict the response of species, communities, and ecosystems to climate change. IPCC, Intergovernmental Panel on Climate Change; IUCN, International Union for Conservation of Nature.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11981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12.6 </a:t>
            </a:r>
            <a:r>
              <a:rPr lang="en-US" sz="1200" b="0" i="0" u="none" strike="noStrike" kern="1200" baseline="0" dirty="0" smtClean="0">
                <a:solidFill>
                  <a:schemeClr val="tx1"/>
                </a:solidFill>
                <a:latin typeface="+mn-lt"/>
                <a:ea typeface="+mn-ea"/>
                <a:cs typeface="+mn-cs"/>
              </a:rPr>
              <a:t>Example of results from climate envelope models. Map of the distribution in China (A) and predicted potential habitats in East Asia (B) for </a:t>
            </a:r>
            <a:r>
              <a:rPr lang="en-US" sz="1200" b="0" i="0" u="none" strike="noStrike" kern="1200" baseline="0" dirty="0" err="1" smtClean="0">
                <a:solidFill>
                  <a:schemeClr val="tx1"/>
                </a:solidFill>
                <a:latin typeface="+mn-lt"/>
                <a:ea typeface="+mn-ea"/>
                <a:cs typeface="+mn-cs"/>
              </a:rPr>
              <a:t>Khingan</a:t>
            </a:r>
            <a:r>
              <a:rPr lang="en-US" sz="1200" b="0" i="0" u="none" strike="noStrike" kern="1200" baseline="0" dirty="0" smtClean="0">
                <a:solidFill>
                  <a:schemeClr val="tx1"/>
                </a:solidFill>
                <a:latin typeface="+mn-lt"/>
                <a:ea typeface="+mn-ea"/>
                <a:cs typeface="+mn-cs"/>
              </a:rPr>
              <a:t> fir (</a:t>
            </a:r>
            <a:r>
              <a:rPr lang="en-US" sz="1200" b="0" i="1" u="none" strike="noStrike" kern="1200" baseline="0" dirty="0" err="1" smtClean="0">
                <a:solidFill>
                  <a:schemeClr val="tx1"/>
                </a:solidFill>
                <a:latin typeface="+mn-lt"/>
                <a:ea typeface="+mn-ea"/>
                <a:cs typeface="+mn-cs"/>
              </a:rPr>
              <a:t>Abies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nephrolepis</a:t>
            </a:r>
            <a:r>
              <a:rPr lang="en-US" sz="1200" b="0" i="0" u="none" strike="noStrike" kern="1200" baseline="0" dirty="0" smtClean="0">
                <a:solidFill>
                  <a:schemeClr val="tx1"/>
                </a:solidFill>
                <a:latin typeface="+mn-lt"/>
                <a:ea typeface="+mn-ea"/>
                <a:cs typeface="+mn-cs"/>
              </a:rPr>
              <a:t>) under the current climate. (C, D) Predicted changes in potential habitat for this species under two future </a:t>
            </a:r>
            <a:r>
              <a:rPr lang="en-IN" sz="1200" b="0" i="0" u="none" strike="noStrike" kern="1200" baseline="0" dirty="0" smtClean="0">
                <a:solidFill>
                  <a:schemeClr val="tx1"/>
                </a:solidFill>
                <a:latin typeface="+mn-lt"/>
                <a:ea typeface="+mn-ea"/>
                <a:cs typeface="+mn-cs"/>
              </a:rPr>
              <a:t>climate scenarios (the Canadian </a:t>
            </a:r>
            <a:r>
              <a:rPr lang="en-IN" sz="1200" b="0" i="0" u="none" strike="noStrike" kern="1200" baseline="0" dirty="0" err="1" smtClean="0">
                <a:solidFill>
                  <a:schemeClr val="tx1"/>
                </a:solidFill>
                <a:latin typeface="+mn-lt"/>
                <a:ea typeface="+mn-ea"/>
                <a:cs typeface="+mn-cs"/>
              </a:rPr>
              <a:t>Center</a:t>
            </a:r>
            <a:r>
              <a:rPr lang="en-IN"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for Climate Modelling and Analysis and the </a:t>
            </a:r>
            <a:r>
              <a:rPr lang="en-IN" sz="1200" b="0" i="0" u="none" strike="noStrike" kern="1200" baseline="0" dirty="0" smtClean="0">
                <a:solidFill>
                  <a:schemeClr val="tx1"/>
                </a:solidFill>
                <a:latin typeface="+mn-lt"/>
                <a:ea typeface="+mn-ea"/>
                <a:cs typeface="+mn-cs"/>
              </a:rPr>
              <a:t>Commonwealth Scientific and Industrial </a:t>
            </a:r>
            <a:r>
              <a:rPr lang="en-US" sz="1200" b="0" i="0" u="none" strike="noStrike" kern="1200" baseline="0" dirty="0" smtClean="0">
                <a:solidFill>
                  <a:schemeClr val="tx1"/>
                </a:solidFill>
                <a:latin typeface="+mn-lt"/>
                <a:ea typeface="+mn-ea"/>
                <a:cs typeface="+mn-cs"/>
              </a:rPr>
              <a:t>Research Organization) for 2070 to 2099. The maps are depicted at approximately</a:t>
            </a:r>
          </a:p>
          <a:p>
            <a:r>
              <a:rPr lang="en-IN" sz="1200" b="0" i="0" u="none" strike="noStrike" kern="1200" baseline="0" dirty="0" smtClean="0">
                <a:solidFill>
                  <a:schemeClr val="tx1"/>
                </a:solidFill>
                <a:latin typeface="+mn-lt"/>
                <a:ea typeface="+mn-ea"/>
                <a:cs typeface="+mn-cs"/>
              </a:rPr>
              <a:t>20-km resolution.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1691473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generalized mechanistic climate envelope model (left) that accounts for at least six biological components of a species’ response to climate change. The six components are matched by color to their representation in equations on the right.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population size, </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species </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(1 to </a:t>
            </a:r>
            <a:r>
              <a:rPr lang="en-US" sz="1200" b="0" i="1" u="none" strike="noStrike" kern="1200" baseline="0" dirty="0"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t </a:t>
            </a:r>
            <a:r>
              <a:rPr lang="en-US" sz="1200" b="0" i="0" u="none" strike="noStrike" kern="1200" baseline="0" dirty="0" smtClean="0">
                <a:solidFill>
                  <a:schemeClr val="tx1"/>
                </a:solidFill>
                <a:latin typeface="+mn-lt"/>
                <a:ea typeface="+mn-ea"/>
                <a:cs typeface="+mn-cs"/>
              </a:rPr>
              <a:t>= time, </a:t>
            </a:r>
            <a:r>
              <a:rPr lang="en-IN" sz="1200" b="0" i="1" u="none" strike="noStrike" kern="1200" baseline="0" dirty="0" smtClean="0">
                <a:solidFill>
                  <a:schemeClr val="tx1"/>
                </a:solidFill>
                <a:latin typeface="+mn-lt"/>
                <a:ea typeface="+mn-ea"/>
                <a:cs typeface="+mn-cs"/>
              </a:rPr>
              <a:t>g </a:t>
            </a:r>
            <a:r>
              <a:rPr lang="en-IN" sz="1200" b="0" i="0" u="none" strike="noStrike" kern="1200" baseline="0" dirty="0" smtClean="0">
                <a:solidFill>
                  <a:schemeClr val="tx1"/>
                </a:solidFill>
                <a:latin typeface="+mn-lt"/>
                <a:ea typeface="+mn-ea"/>
                <a:cs typeface="+mn-cs"/>
              </a:rPr>
              <a:t>= fitness, </a:t>
            </a:r>
            <a:r>
              <a:rPr lang="en-IN" sz="1200" b="0" i="1" u="none" strike="noStrike" kern="1200" baseline="0" dirty="0" smtClean="0">
                <a:solidFill>
                  <a:schemeClr val="tx1"/>
                </a:solidFill>
                <a:latin typeface="+mn-lt"/>
                <a:ea typeface="+mn-ea"/>
                <a:cs typeface="+mn-cs"/>
              </a:rPr>
              <a:t>D </a:t>
            </a:r>
            <a:r>
              <a:rPr lang="en-IN" sz="1200" b="0" i="0" u="none" strike="noStrike" kern="1200" baseline="0" dirty="0" smtClean="0">
                <a:solidFill>
                  <a:schemeClr val="tx1"/>
                </a:solidFill>
                <a:latin typeface="+mn-lt"/>
                <a:ea typeface="+mn-ea"/>
                <a:cs typeface="+mn-cs"/>
              </a:rPr>
              <a:t>= diffusion constant for dispersal, </a:t>
            </a:r>
            <a:r>
              <a:rPr lang="en-IN" sz="1200" b="0" i="1" u="none" strike="noStrike" kern="1200" baseline="0" dirty="0" smtClean="0">
                <a:solidFill>
                  <a:schemeClr val="tx1"/>
                </a:solidFill>
                <a:latin typeface="+mn-lt"/>
                <a:ea typeface="+mn-ea"/>
                <a:cs typeface="+mn-cs"/>
              </a:rPr>
              <a:t>x </a:t>
            </a:r>
            <a:r>
              <a:rPr lang="en-IN" sz="1200" b="0" i="0" u="none" strike="noStrike" kern="1200" baseline="0" dirty="0" smtClean="0">
                <a:solidFill>
                  <a:schemeClr val="tx1"/>
                </a:solidFill>
                <a:latin typeface="+mn-lt"/>
                <a:ea typeface="+mn-ea"/>
                <a:cs typeface="+mn-cs"/>
              </a:rPr>
              <a:t>= spatial position along a single dimension, </a:t>
            </a:r>
            <a:r>
              <a:rPr lang="en-IN" sz="1200" b="0" i="1" u="none" strike="noStrike" kern="1200" baseline="0" dirty="0" err="1" smtClean="0">
                <a:solidFill>
                  <a:schemeClr val="tx1"/>
                </a:solidFill>
                <a:latin typeface="+mn-lt"/>
                <a:ea typeface="+mn-ea"/>
                <a:cs typeface="+mn-cs"/>
              </a:rPr>
              <a:t>rmax</a:t>
            </a:r>
            <a:r>
              <a:rPr lang="en-IN" sz="1200" b="0" i="1" u="none" strike="noStrike" kern="1200" baseline="0" dirty="0" smtClean="0">
                <a:solidFill>
                  <a:schemeClr val="tx1"/>
                </a:solidFill>
                <a:latin typeface="+mn-lt"/>
                <a:ea typeface="+mn-ea"/>
                <a:cs typeface="+mn-cs"/>
              </a:rPr>
              <a:t> </a:t>
            </a:r>
            <a:r>
              <a:rPr lang="en-IN" sz="1200" b="0" i="0" u="none" strike="noStrike" kern="1200" baseline="0" dirty="0" smtClean="0">
                <a:solidFill>
                  <a:schemeClr val="tx1"/>
                </a:solidFill>
                <a:latin typeface="+mn-lt"/>
                <a:ea typeface="+mn-ea"/>
                <a:cs typeface="+mn-cs"/>
              </a:rPr>
              <a:t>= maximum intrinsic </a:t>
            </a:r>
            <a:r>
              <a:rPr lang="en-US" sz="1200" b="0" i="0" u="none" strike="noStrike" kern="1200" baseline="0" dirty="0" smtClean="0">
                <a:solidFill>
                  <a:schemeClr val="tx1"/>
                </a:solidFill>
                <a:latin typeface="+mn-lt"/>
                <a:ea typeface="+mn-ea"/>
                <a:cs typeface="+mn-cs"/>
              </a:rPr>
              <a:t>population growth rate, </a:t>
            </a:r>
            <a:r>
              <a:rPr lang="en-US" sz="1200" b="0" i="1" u="none" strike="noStrike" kern="1200" baseline="0" dirty="0" smtClean="0">
                <a:solidFill>
                  <a:schemeClr val="tx1"/>
                </a:solidFill>
                <a:latin typeface="+mn-lt"/>
                <a:ea typeface="+mn-ea"/>
                <a:cs typeface="+mn-cs"/>
              </a:rPr>
              <a:t>T </a:t>
            </a:r>
            <a:r>
              <a:rPr lang="en-US" sz="1200" b="0" i="0" u="none" strike="noStrike" kern="1200" baseline="0" dirty="0" smtClean="0">
                <a:solidFill>
                  <a:schemeClr val="tx1"/>
                </a:solidFill>
                <a:latin typeface="+mn-lt"/>
                <a:ea typeface="+mn-ea"/>
                <a:cs typeface="+mn-cs"/>
              </a:rPr>
              <a:t>= temperature,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 temperature change, </a:t>
            </a:r>
            <a:r>
              <a:rPr lang="en-US" sz="1200" b="0" i="1" u="none" strike="noStrike" kern="1200" baseline="0" dirty="0" smtClean="0">
                <a:solidFill>
                  <a:schemeClr val="tx1"/>
                </a:solidFill>
                <a:latin typeface="+mn-lt"/>
                <a:ea typeface="+mn-ea"/>
                <a:cs typeface="+mn-cs"/>
              </a:rPr>
              <a:t>z </a:t>
            </a:r>
            <a:r>
              <a:rPr lang="en-US" sz="1200" b="0" i="0" u="none" strike="noStrike" kern="1200" baseline="0" dirty="0" smtClean="0">
                <a:solidFill>
                  <a:schemeClr val="tx1"/>
                </a:solidFill>
                <a:latin typeface="+mn-lt"/>
                <a:ea typeface="+mn-ea"/>
                <a:cs typeface="+mn-cs"/>
              </a:rPr>
              <a:t>= temperature optimum for each species, ω = width of selection on thermal performance trait, α = strength of competition among species </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j</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q </a:t>
            </a:r>
            <a:r>
              <a:rPr lang="en-US" sz="1200" b="0" i="0" u="none" strike="noStrike" kern="1200" baseline="0" dirty="0" smtClean="0">
                <a:solidFill>
                  <a:schemeClr val="tx1"/>
                </a:solidFill>
                <a:latin typeface="+mn-lt"/>
                <a:ea typeface="+mn-ea"/>
                <a:cs typeface="+mn-cs"/>
              </a:rPr>
              <a:t>= reduction in genetic variance at low population abundances, </a:t>
            </a:r>
            <a:r>
              <a:rPr lang="en-US" sz="1200" b="0" i="1" u="none" strike="noStrike" kern="1200" baseline="0" dirty="0" smtClean="0">
                <a:solidFill>
                  <a:schemeClr val="tx1"/>
                </a:solidFill>
                <a:latin typeface="+mn-lt"/>
                <a:ea typeface="+mn-ea"/>
                <a:cs typeface="+mn-cs"/>
              </a:rPr>
              <a:t>V </a:t>
            </a:r>
            <a:r>
              <a:rPr lang="en-US" sz="1200" b="0" i="0" u="none" strike="noStrike" kern="1200" baseline="0" dirty="0" smtClean="0">
                <a:solidFill>
                  <a:schemeClr val="tx1"/>
                </a:solidFill>
                <a:latin typeface="+mn-lt"/>
                <a:ea typeface="+mn-ea"/>
                <a:cs typeface="+mn-cs"/>
              </a:rPr>
              <a:t>= additive genetic variation in thermal optimum. (After M. C. Urban et al. 2016. </a:t>
            </a:r>
            <a:r>
              <a:rPr lang="en-IN" sz="1200" b="0" i="1" u="none" strike="noStrike" kern="1200" baseline="0" dirty="0" smtClean="0">
                <a:solidFill>
                  <a:schemeClr val="tx1"/>
                </a:solidFill>
                <a:latin typeface="+mn-lt"/>
                <a:ea typeface="+mn-ea"/>
                <a:cs typeface="+mn-cs"/>
              </a:rPr>
              <a:t>Science </a:t>
            </a:r>
            <a:r>
              <a:rPr lang="en-IN" sz="1200" b="0" i="0" u="none" strike="noStrike" kern="1200" baseline="0" dirty="0" smtClean="0">
                <a:solidFill>
                  <a:schemeClr val="tx1"/>
                </a:solidFill>
                <a:latin typeface="+mn-lt"/>
                <a:ea typeface="+mn-ea"/>
                <a:cs typeface="+mn-cs"/>
              </a:rPr>
              <a:t>353: aad8466.)</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87385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12.7 </a:t>
            </a:r>
            <a:r>
              <a:rPr lang="en-US" dirty="0"/>
              <a:t>Summary of predicted impacts of climate change on biodiversity. </a:t>
            </a:r>
          </a:p>
        </p:txBody>
      </p:sp>
      <p:pic>
        <p:nvPicPr>
          <p:cNvPr id="2" name="Picture 1" descr="Set of three illustrations show the Summary of predicted impacts of climate change on biodiversity. A bar graph shows the percentage extinction risk. The horizontal axis shows the risk from 0 to 50. The vertical axis shows the number of studies from 0 to 30. The approximate data in the format, Percent extinction risk: number of studies is as follows. 0:30, 0-5: 30, 5-10:15, 10-15: 10, 15-20: 8, 20-25: 8, 25-30:8, 30-35: 12, 35-40: 3, 40-45:3, 45-50:1, more than 50 2. B shows a graph representing the percentage of Species at risk of extinction in relation with preindustrial temperature rise in degree Celsius. The data in the format temperature rise in degree Celsius: percent of species at risk is as follows. Before 1-degree increase: 2.8, 2:5.2, before 3: 7.7, after 4: 15.7. There are small and big circles all over the graph. Small circle stands for 2 species; big circle stands for 24,480 species. C shows the predicted percent of extinctions. 7.9 percent is the overall average for 131 studies. The percentage for various other categories in the format of category: percentage is as follows. Amphibians: 12.9, Reptiles: 9.0, Invertebrates: 8.8, Mammals: 8.6, Fish: 7.6, Plants: 7.3, Birds: 6.3. A world map shows the various areas marked with percentage and number of studies. They are as follows in the format, place, and number of studies: percentage. North America, 32: 5.1, Europe, 46: 6.3, Asia, 4, 9.2, South America, 7: 23.0, Africa, 15: 11.6, Oceans. 6: 12.7, Australia New Zealand, 16, 13.9.&#10;" title="Figure 12.7 Summary of predicted impacts of climate change on biodivers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780" y="652042"/>
            <a:ext cx="7930441" cy="5553917"/>
          </a:xfrm>
          <a:prstGeom prst="rect">
            <a:avLst/>
          </a:prstGeom>
        </p:spPr>
      </p:pic>
    </p:spTree>
    <p:extLst>
      <p:ext uri="{BB962C8B-B14F-4D97-AF65-F5344CB8AC3E}">
        <p14:creationId xmlns:p14="http://schemas.microsoft.com/office/powerpoint/2010/main" val="141936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12.8 </a:t>
            </a:r>
            <a:r>
              <a:rPr lang="en-US" dirty="0"/>
              <a:t>Ranked importance of the top predictors of extinction risk due to climate change based on climate envelope models for amphibian and reptile species. </a:t>
            </a:r>
            <a:endParaRPr lang="en-IN" dirty="0"/>
          </a:p>
        </p:txBody>
      </p:sp>
      <p:pic>
        <p:nvPicPr>
          <p:cNvPr id="2" name="Picture 1" descr="A bar graph plotted shows Ranked importance of the top predictors of extinction risk due to climate change. The horizontal axis shows the Importance of defining extinction risk. The vertical axis has the various factors listed. From low to high, starting with the recent trend are, Trend in occupied area, Trend in fragmentation, Trend in population size, the next Spatial factor is Fractal dimension. The next two factors are Demographic or life history based, they are Population growth rate, and Niche breadth: temperature. This is followed by a spatial factor, Number of subpopulations, next Demographic/life history, and Generation length. Next spatial factor is Spatial correlation. The next demographic or life history factor is population size. The last spatial factor is occupied area. &#10;" title="Figure 12.8 Ranked importance of the top predictors of extinction risk due to climate change based on climate envelope models for amphibian and reptile species. Predictors are categorized as spatial (darkest blue), demographic/life history traits, and recent historical trends (lightest blu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150" y="1094702"/>
            <a:ext cx="7317701" cy="4668596"/>
          </a:xfrm>
          <a:prstGeom prst="rect">
            <a:avLst/>
          </a:prstGeom>
        </p:spPr>
      </p:pic>
    </p:spTree>
    <p:extLst>
      <p:ext uri="{BB962C8B-B14F-4D97-AF65-F5344CB8AC3E}">
        <p14:creationId xmlns:p14="http://schemas.microsoft.com/office/powerpoint/2010/main" val="4215191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a:t>
            </a:r>
            <a:endParaRPr lang="en-IN" dirty="0"/>
          </a:p>
        </p:txBody>
      </p:sp>
      <p:pic>
        <p:nvPicPr>
          <p:cNvPr id="2" name="Picture 1" descr="A map shows a small island Bramble Cay under the Gulf of Papua. In the inset is a picture of a rat.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343" y="844831"/>
            <a:ext cx="6659314" cy="5168338"/>
          </a:xfrm>
          <a:prstGeom prst="rect">
            <a:avLst/>
          </a:prstGeom>
        </p:spPr>
      </p:pic>
    </p:spTree>
    <p:extLst>
      <p:ext uri="{BB962C8B-B14F-4D97-AF65-F5344CB8AC3E}">
        <p14:creationId xmlns:p14="http://schemas.microsoft.com/office/powerpoint/2010/main" val="347223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12.9 </a:t>
            </a:r>
            <a:r>
              <a:rPr lang="en-US" dirty="0"/>
              <a:t>Observed versus predicted extinction risk caused by climate change. </a:t>
            </a:r>
          </a:p>
        </p:txBody>
      </p:sp>
      <p:pic>
        <p:nvPicPr>
          <p:cNvPr id="2" name="Picture 1" descr="A graph shows two different curves plotted for observed extinction and predicted extinction due to climate changes. The horizontal axis shows the extinction risk ranging from 0 to 1.0. The vertical axis shows the frequency ranging from 0 to 12. The observed curve starts at 0, goes up to 5, around 0.1 and then drops down to 0 around 0.5. The predicted curve on the other hand reaches the frequency of almost 10, a little after 0. It drops down to 0 again around 0.4. The mean observed has 14 percent increase, and the mean predicted has 10 percent increase. &#10;" title="Figure 12.9 Observed versus predicted extinction risk caused by climate chan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734" y="1218990"/>
            <a:ext cx="6130533" cy="4420021"/>
          </a:xfrm>
          <a:prstGeom prst="rect">
            <a:avLst/>
          </a:prstGeom>
        </p:spPr>
      </p:pic>
    </p:spTree>
    <p:extLst>
      <p:ext uri="{BB962C8B-B14F-4D97-AF65-F5344CB8AC3E}">
        <p14:creationId xmlns:p14="http://schemas.microsoft.com/office/powerpoint/2010/main" val="416418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12.1 Examples of local extirpations caused by climate change"/>
          <p:cNvGraphicFramePr>
            <a:graphicFrameLocks noGrp="1"/>
          </p:cNvGraphicFramePr>
          <p:nvPr>
            <p:extLst>
              <p:ext uri="{D42A27DB-BD31-4B8C-83A1-F6EECF244321}">
                <p14:modId xmlns:p14="http://schemas.microsoft.com/office/powerpoint/2010/main" val="1665964502"/>
              </p:ext>
            </p:extLst>
          </p:nvPr>
        </p:nvGraphicFramePr>
        <p:xfrm>
          <a:off x="2079992" y="1143000"/>
          <a:ext cx="8026399" cy="4103370"/>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2536190">
                  <a:extLst>
                    <a:ext uri="{9D8B030D-6E8A-4147-A177-3AD203B41FA5}">
                      <a16:colId xmlns:a16="http://schemas.microsoft.com/office/drawing/2014/main" val="20002"/>
                    </a:ext>
                  </a:extLst>
                </a:gridCol>
                <a:gridCol w="2684779">
                  <a:extLst>
                    <a:ext uri="{9D8B030D-6E8A-4147-A177-3AD203B41FA5}">
                      <a16:colId xmlns:a16="http://schemas.microsoft.com/office/drawing/2014/main" val="20003"/>
                    </a:ext>
                  </a:extLst>
                </a:gridCol>
              </a:tblGrid>
              <a:tr h="370205">
                <a:tc>
                  <a:txBody>
                    <a:bodyPr/>
                    <a:lstStyle/>
                    <a:p>
                      <a:pPr>
                        <a:lnSpc>
                          <a:spcPct val="100000"/>
                        </a:lnSpc>
                        <a:spcBef>
                          <a:spcPts val="95"/>
                        </a:spcBef>
                      </a:pPr>
                      <a:endParaRPr sz="1050">
                        <a:latin typeface="Times New Roman"/>
                        <a:cs typeface="Times New Roman"/>
                      </a:endParaRPr>
                    </a:p>
                    <a:p>
                      <a:pPr marL="57150">
                        <a:lnSpc>
                          <a:spcPct val="100000"/>
                        </a:lnSpc>
                      </a:pPr>
                      <a:r>
                        <a:rPr sz="1050" b="0" spc="-10" dirty="0">
                          <a:solidFill>
                            <a:srgbClr val="231F20"/>
                          </a:solidFill>
                          <a:latin typeface="Aktiv Grotesk Medium"/>
                          <a:cs typeface="Aktiv Grotesk Medium"/>
                        </a:rPr>
                        <a:t>Species</a:t>
                      </a:r>
                      <a:endParaRPr sz="1050">
                        <a:latin typeface="Aktiv Grotesk Medium"/>
                        <a:cs typeface="Aktiv Grotesk Medium"/>
                      </a:endParaRPr>
                    </a:p>
                  </a:txBody>
                  <a:tcPr marL="0" marR="0" marT="12065" marB="0">
                    <a:lnB w="19050">
                      <a:solidFill>
                        <a:srgbClr val="C2DCDF"/>
                      </a:solidFill>
                      <a:prstDash val="solid"/>
                    </a:lnB>
                  </a:tcPr>
                </a:tc>
                <a:tc>
                  <a:txBody>
                    <a:bodyPr/>
                    <a:lstStyle/>
                    <a:p>
                      <a:pPr>
                        <a:lnSpc>
                          <a:spcPct val="100000"/>
                        </a:lnSpc>
                        <a:spcBef>
                          <a:spcPts val="95"/>
                        </a:spcBef>
                      </a:pPr>
                      <a:endParaRPr sz="1050">
                        <a:latin typeface="Times New Roman"/>
                        <a:cs typeface="Times New Roman"/>
                      </a:endParaRPr>
                    </a:p>
                    <a:p>
                      <a:pPr marL="65405">
                        <a:lnSpc>
                          <a:spcPct val="100000"/>
                        </a:lnSpc>
                      </a:pPr>
                      <a:r>
                        <a:rPr sz="1050" b="0" spc="-10" dirty="0">
                          <a:solidFill>
                            <a:srgbClr val="231F20"/>
                          </a:solidFill>
                          <a:latin typeface="Aktiv Grotesk Medium"/>
                          <a:cs typeface="Aktiv Grotesk Medium"/>
                        </a:rPr>
                        <a:t>Location</a:t>
                      </a:r>
                      <a:endParaRPr sz="1050">
                        <a:latin typeface="Aktiv Grotesk Medium"/>
                        <a:cs typeface="Aktiv Grotesk Medium"/>
                      </a:endParaRPr>
                    </a:p>
                  </a:txBody>
                  <a:tcPr marL="0" marR="0" marT="12065" marB="0">
                    <a:lnB w="19050">
                      <a:solidFill>
                        <a:srgbClr val="C2DCDF"/>
                      </a:solidFill>
                      <a:prstDash val="solid"/>
                    </a:lnB>
                  </a:tcPr>
                </a:tc>
                <a:tc>
                  <a:txBody>
                    <a:bodyPr/>
                    <a:lstStyle/>
                    <a:p>
                      <a:pPr marL="64769" marR="1259205">
                        <a:lnSpc>
                          <a:spcPts val="1300"/>
                        </a:lnSpc>
                        <a:spcBef>
                          <a:spcPts val="10"/>
                        </a:spcBef>
                      </a:pPr>
                      <a:r>
                        <a:rPr sz="1050" b="0" dirty="0">
                          <a:solidFill>
                            <a:srgbClr val="231F20"/>
                          </a:solidFill>
                          <a:latin typeface="Aktiv Grotesk Medium"/>
                          <a:cs typeface="Aktiv Grotesk Medium"/>
                        </a:rPr>
                        <a:t>Proximate</a:t>
                      </a:r>
                      <a:r>
                        <a:rPr sz="1050" b="0" spc="40" dirty="0">
                          <a:solidFill>
                            <a:srgbClr val="231F20"/>
                          </a:solidFill>
                          <a:latin typeface="Aktiv Grotesk Medium"/>
                          <a:cs typeface="Aktiv Grotesk Medium"/>
                        </a:rPr>
                        <a:t> </a:t>
                      </a:r>
                      <a:r>
                        <a:rPr sz="1050" b="0" dirty="0">
                          <a:solidFill>
                            <a:srgbClr val="231F20"/>
                          </a:solidFill>
                          <a:latin typeface="Aktiv Grotesk Medium"/>
                          <a:cs typeface="Aktiv Grotesk Medium"/>
                        </a:rPr>
                        <a:t>cause</a:t>
                      </a:r>
                      <a:r>
                        <a:rPr sz="1050" b="0" spc="40" dirty="0">
                          <a:solidFill>
                            <a:srgbClr val="231F20"/>
                          </a:solidFill>
                          <a:latin typeface="Aktiv Grotesk Medium"/>
                          <a:cs typeface="Aktiv Grotesk Medium"/>
                        </a:rPr>
                        <a:t> </a:t>
                      </a:r>
                      <a:r>
                        <a:rPr sz="1050" b="0" spc="-25" dirty="0">
                          <a:solidFill>
                            <a:srgbClr val="231F20"/>
                          </a:solidFill>
                          <a:latin typeface="Aktiv Grotesk Medium"/>
                          <a:cs typeface="Aktiv Grotesk Medium"/>
                        </a:rPr>
                        <a:t>of </a:t>
                      </a:r>
                      <a:r>
                        <a:rPr sz="1050" b="0" dirty="0">
                          <a:solidFill>
                            <a:srgbClr val="231F20"/>
                          </a:solidFill>
                          <a:latin typeface="Aktiv Grotesk Medium"/>
                          <a:cs typeface="Aktiv Grotesk Medium"/>
                        </a:rPr>
                        <a:t>local</a:t>
                      </a:r>
                      <a:r>
                        <a:rPr sz="1050" b="0" spc="35" dirty="0">
                          <a:solidFill>
                            <a:srgbClr val="231F20"/>
                          </a:solidFill>
                          <a:latin typeface="Aktiv Grotesk Medium"/>
                          <a:cs typeface="Aktiv Grotesk Medium"/>
                        </a:rPr>
                        <a:t> </a:t>
                      </a:r>
                      <a:r>
                        <a:rPr sz="1050" b="0" spc="-10" dirty="0">
                          <a:solidFill>
                            <a:srgbClr val="231F20"/>
                          </a:solidFill>
                          <a:latin typeface="Aktiv Grotesk Medium"/>
                          <a:cs typeface="Aktiv Grotesk Medium"/>
                        </a:rPr>
                        <a:t>extirpation</a:t>
                      </a:r>
                      <a:endParaRPr sz="1050">
                        <a:latin typeface="Aktiv Grotesk Medium"/>
                        <a:cs typeface="Aktiv Grotesk Medium"/>
                      </a:endParaRPr>
                    </a:p>
                  </a:txBody>
                  <a:tcPr marL="0" marR="0" marT="1270" marB="0">
                    <a:lnB w="19050">
                      <a:solidFill>
                        <a:srgbClr val="C2DCDF"/>
                      </a:solidFill>
                      <a:prstDash val="solid"/>
                    </a:lnB>
                  </a:tcPr>
                </a:tc>
                <a:tc>
                  <a:txBody>
                    <a:bodyPr/>
                    <a:lstStyle/>
                    <a:p>
                      <a:pPr>
                        <a:lnSpc>
                          <a:spcPct val="100000"/>
                        </a:lnSpc>
                        <a:spcBef>
                          <a:spcPts val="95"/>
                        </a:spcBef>
                      </a:pPr>
                      <a:endParaRPr sz="1050">
                        <a:latin typeface="Times New Roman"/>
                        <a:cs typeface="Times New Roman"/>
                      </a:endParaRPr>
                    </a:p>
                    <a:p>
                      <a:pPr marL="64135">
                        <a:lnSpc>
                          <a:spcPct val="100000"/>
                        </a:lnSpc>
                      </a:pPr>
                      <a:r>
                        <a:rPr sz="1050" b="0" spc="-10" dirty="0">
                          <a:solidFill>
                            <a:srgbClr val="231F20"/>
                          </a:solidFill>
                          <a:latin typeface="Aktiv Grotesk Medium"/>
                          <a:cs typeface="Aktiv Grotesk Medium"/>
                        </a:rPr>
                        <a:t>Reference</a:t>
                      </a:r>
                      <a:endParaRPr sz="1050">
                        <a:latin typeface="Aktiv Grotesk Medium"/>
                        <a:cs typeface="Aktiv Grotesk Medium"/>
                      </a:endParaRPr>
                    </a:p>
                  </a:txBody>
                  <a:tcPr marL="0" marR="0" marT="12065" marB="0">
                    <a:lnB w="19050">
                      <a:solidFill>
                        <a:srgbClr val="C2DCDF"/>
                      </a:solidFill>
                      <a:prstDash val="solid"/>
                    </a:lnB>
                  </a:tcPr>
                </a:tc>
                <a:extLst>
                  <a:ext uri="{0D108BD9-81ED-4DB2-BD59-A6C34878D82A}">
                    <a16:rowId xmlns:a16="http://schemas.microsoft.com/office/drawing/2014/main" val="10000"/>
                  </a:ext>
                </a:extLst>
              </a:tr>
              <a:tr h="495300">
                <a:tc>
                  <a:txBody>
                    <a:bodyPr/>
                    <a:lstStyle/>
                    <a:p>
                      <a:pPr marL="151130" marR="115570" indent="-94615">
                        <a:lnSpc>
                          <a:spcPts val="1120"/>
                        </a:lnSpc>
                        <a:spcBef>
                          <a:spcPts val="325"/>
                        </a:spcBef>
                      </a:pPr>
                      <a:r>
                        <a:rPr sz="1000" b="0" dirty="0">
                          <a:solidFill>
                            <a:srgbClr val="231F20"/>
                          </a:solidFill>
                          <a:latin typeface="Aktiv Grotesk Light"/>
                          <a:cs typeface="Aktiv Grotesk Light"/>
                        </a:rPr>
                        <a:t>American</a:t>
                      </a:r>
                      <a:r>
                        <a:rPr sz="1000" b="0" spc="175" dirty="0">
                          <a:solidFill>
                            <a:srgbClr val="231F20"/>
                          </a:solidFill>
                          <a:latin typeface="Aktiv Grotesk Light"/>
                          <a:cs typeface="Aktiv Grotesk Light"/>
                        </a:rPr>
                        <a:t> </a:t>
                      </a:r>
                      <a:r>
                        <a:rPr sz="1000" b="0" spc="-20" dirty="0">
                          <a:solidFill>
                            <a:srgbClr val="231F20"/>
                          </a:solidFill>
                          <a:latin typeface="Aktiv Grotesk Light"/>
                          <a:cs typeface="Aktiv Grotesk Light"/>
                        </a:rPr>
                        <a:t>pika </a:t>
                      </a:r>
                      <a:r>
                        <a:rPr sz="1000" b="0" dirty="0">
                          <a:solidFill>
                            <a:srgbClr val="231F20"/>
                          </a:solidFill>
                          <a:latin typeface="Aktiv Grotesk Light"/>
                          <a:cs typeface="Aktiv Grotesk Light"/>
                        </a:rPr>
                        <a:t>(</a:t>
                      </a:r>
                      <a:r>
                        <a:rPr sz="1000" b="0" i="1" dirty="0">
                          <a:solidFill>
                            <a:srgbClr val="231F20"/>
                          </a:solidFill>
                          <a:latin typeface="Aktiv Grotesk Light"/>
                          <a:cs typeface="Aktiv Grotesk Light"/>
                        </a:rPr>
                        <a:t>Ochotona</a:t>
                      </a:r>
                      <a:r>
                        <a:rPr sz="1000" b="0" i="1" spc="150" dirty="0">
                          <a:solidFill>
                            <a:srgbClr val="231F20"/>
                          </a:solidFill>
                          <a:latin typeface="Aktiv Grotesk Light"/>
                          <a:cs typeface="Aktiv Grotesk Light"/>
                        </a:rPr>
                        <a:t> </a:t>
                      </a:r>
                      <a:r>
                        <a:rPr sz="1000" b="0" i="1" spc="-10" dirty="0">
                          <a:solidFill>
                            <a:srgbClr val="231F20"/>
                          </a:solidFill>
                          <a:latin typeface="Aktiv Grotesk Light"/>
                          <a:cs typeface="Aktiv Grotesk Light"/>
                        </a:rPr>
                        <a:t>princeps</a:t>
                      </a:r>
                      <a:r>
                        <a:rPr sz="1000" b="0" spc="-10" dirty="0">
                          <a:solidFill>
                            <a:srgbClr val="231F20"/>
                          </a:solidFill>
                          <a:latin typeface="Aktiv Grotesk Light"/>
                          <a:cs typeface="Aktiv Grotesk Light"/>
                        </a:rPr>
                        <a:t>)</a:t>
                      </a:r>
                      <a:endParaRPr sz="1000">
                        <a:latin typeface="Aktiv Grotesk Light"/>
                        <a:cs typeface="Aktiv Grotesk Light"/>
                      </a:endParaRPr>
                    </a:p>
                  </a:txBody>
                  <a:tcPr marL="0" marR="0" marT="41275" marB="0">
                    <a:lnT w="19050">
                      <a:solidFill>
                        <a:srgbClr val="C2DCDF"/>
                      </a:solidFill>
                      <a:prstDash val="solid"/>
                    </a:lnT>
                  </a:tcPr>
                </a:tc>
                <a:tc>
                  <a:txBody>
                    <a:bodyPr/>
                    <a:lstStyle/>
                    <a:p>
                      <a:pPr marL="160020" marR="157480" indent="-94615">
                        <a:lnSpc>
                          <a:spcPts val="1120"/>
                        </a:lnSpc>
                        <a:spcBef>
                          <a:spcPts val="325"/>
                        </a:spcBef>
                      </a:pPr>
                      <a:r>
                        <a:rPr sz="1000" b="0" dirty="0">
                          <a:solidFill>
                            <a:srgbClr val="231F20"/>
                          </a:solidFill>
                          <a:latin typeface="Aktiv Grotesk Light"/>
                          <a:cs typeface="Aktiv Grotesk Light"/>
                        </a:rPr>
                        <a:t>Great</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Basin</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region, </a:t>
                      </a:r>
                      <a:r>
                        <a:rPr sz="1000" b="0" dirty="0">
                          <a:solidFill>
                            <a:srgbClr val="231F20"/>
                          </a:solidFill>
                          <a:latin typeface="Aktiv Grotesk Light"/>
                          <a:cs typeface="Aktiv Grotesk Light"/>
                        </a:rPr>
                        <a:t>United</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States</a:t>
                      </a:r>
                      <a:endParaRPr sz="1000">
                        <a:latin typeface="Aktiv Grotesk Light"/>
                        <a:cs typeface="Aktiv Grotesk Light"/>
                      </a:endParaRPr>
                    </a:p>
                  </a:txBody>
                  <a:tcPr marL="0" marR="0" marT="41275" marB="0">
                    <a:lnT w="19050">
                      <a:solidFill>
                        <a:srgbClr val="C2DCDF"/>
                      </a:solidFill>
                      <a:prstDash val="solid"/>
                    </a:lnT>
                  </a:tcPr>
                </a:tc>
                <a:tc>
                  <a:txBody>
                    <a:bodyPr/>
                    <a:lstStyle/>
                    <a:p>
                      <a:pPr marL="159385" marR="191135" indent="-94615">
                        <a:lnSpc>
                          <a:spcPts val="1120"/>
                        </a:lnSpc>
                        <a:spcBef>
                          <a:spcPts val="325"/>
                        </a:spcBef>
                      </a:pPr>
                      <a:r>
                        <a:rPr sz="1000" b="0" dirty="0">
                          <a:solidFill>
                            <a:srgbClr val="231F20"/>
                          </a:solidFill>
                          <a:latin typeface="Aktiv Grotesk Light"/>
                          <a:cs typeface="Aktiv Grotesk Light"/>
                        </a:rPr>
                        <a:t>Limited</a:t>
                      </a:r>
                      <a:r>
                        <a:rPr sz="1000" b="0" spc="160" dirty="0">
                          <a:solidFill>
                            <a:srgbClr val="231F20"/>
                          </a:solidFill>
                          <a:latin typeface="Aktiv Grotesk Light"/>
                          <a:cs typeface="Aktiv Grotesk Light"/>
                        </a:rPr>
                        <a:t> </a:t>
                      </a:r>
                      <a:r>
                        <a:rPr sz="1000" b="0" dirty="0">
                          <a:solidFill>
                            <a:srgbClr val="231F20"/>
                          </a:solidFill>
                          <a:latin typeface="Aktiv Grotesk Light"/>
                          <a:cs typeface="Aktiv Grotesk Light"/>
                        </a:rPr>
                        <a:t>physiological</a:t>
                      </a:r>
                      <a:r>
                        <a:rPr sz="1000" b="0" spc="160" dirty="0">
                          <a:solidFill>
                            <a:srgbClr val="231F20"/>
                          </a:solidFill>
                          <a:latin typeface="Aktiv Grotesk Light"/>
                          <a:cs typeface="Aktiv Grotesk Light"/>
                        </a:rPr>
                        <a:t> </a:t>
                      </a:r>
                      <a:r>
                        <a:rPr sz="1000" b="0" dirty="0">
                          <a:solidFill>
                            <a:srgbClr val="231F20"/>
                          </a:solidFill>
                          <a:latin typeface="Aktiv Grotesk Light"/>
                          <a:cs typeface="Aktiv Grotesk Light"/>
                        </a:rPr>
                        <a:t>tolerance</a:t>
                      </a:r>
                      <a:r>
                        <a:rPr sz="1000" b="0" spc="160" dirty="0">
                          <a:solidFill>
                            <a:srgbClr val="231F20"/>
                          </a:solidFill>
                          <a:latin typeface="Aktiv Grotesk Light"/>
                          <a:cs typeface="Aktiv Grotesk Light"/>
                        </a:rPr>
                        <a:t> </a:t>
                      </a:r>
                      <a:r>
                        <a:rPr sz="1000" b="0" spc="-25" dirty="0">
                          <a:solidFill>
                            <a:srgbClr val="231F20"/>
                          </a:solidFill>
                          <a:latin typeface="Aktiv Grotesk Light"/>
                          <a:cs typeface="Aktiv Grotesk Light"/>
                        </a:rPr>
                        <a:t>to</a:t>
                      </a:r>
                      <a:r>
                        <a:rPr sz="1000" b="0" dirty="0">
                          <a:solidFill>
                            <a:srgbClr val="231F20"/>
                          </a:solidFill>
                          <a:latin typeface="Aktiv Grotesk Light"/>
                          <a:cs typeface="Aktiv Grotesk Light"/>
                        </a:rPr>
                        <a:t> temperature</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extremes</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(both</a:t>
                      </a:r>
                      <a:r>
                        <a:rPr sz="1000" b="0" spc="125" dirty="0">
                          <a:solidFill>
                            <a:srgbClr val="231F20"/>
                          </a:solidFill>
                          <a:latin typeface="Aktiv Grotesk Light"/>
                          <a:cs typeface="Aktiv Grotesk Light"/>
                        </a:rPr>
                        <a:t> </a:t>
                      </a:r>
                      <a:r>
                        <a:rPr sz="1000" b="0" dirty="0">
                          <a:solidFill>
                            <a:srgbClr val="231F20"/>
                          </a:solidFill>
                          <a:latin typeface="Aktiv Grotesk Light"/>
                          <a:cs typeface="Aktiv Grotesk Light"/>
                        </a:rPr>
                        <a:t>high</a:t>
                      </a:r>
                      <a:r>
                        <a:rPr sz="1000" b="0" spc="12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spc="-20" dirty="0">
                          <a:solidFill>
                            <a:srgbClr val="231F20"/>
                          </a:solidFill>
                          <a:latin typeface="Aktiv Grotesk Light"/>
                          <a:cs typeface="Aktiv Grotesk Light"/>
                        </a:rPr>
                        <a:t> low)</a:t>
                      </a:r>
                      <a:endParaRPr sz="1000">
                        <a:latin typeface="Aktiv Grotesk Light"/>
                        <a:cs typeface="Aktiv Grotesk Light"/>
                      </a:endParaRPr>
                    </a:p>
                  </a:txBody>
                  <a:tcPr marL="0" marR="0" marT="41275" marB="0">
                    <a:lnT w="19050">
                      <a:solidFill>
                        <a:srgbClr val="C2DCDF"/>
                      </a:solidFill>
                      <a:prstDash val="solid"/>
                    </a:lnT>
                  </a:tcPr>
                </a:tc>
                <a:tc>
                  <a:txBody>
                    <a:bodyPr/>
                    <a:lstStyle/>
                    <a:p>
                      <a:pPr marR="61594" algn="r">
                        <a:lnSpc>
                          <a:spcPts val="1160"/>
                        </a:lnSpc>
                        <a:spcBef>
                          <a:spcPts val="220"/>
                        </a:spcBef>
                      </a:pPr>
                      <a:r>
                        <a:rPr sz="1000" b="0" dirty="0">
                          <a:solidFill>
                            <a:srgbClr val="231F20"/>
                          </a:solidFill>
                          <a:latin typeface="Aktiv Grotesk Light"/>
                          <a:cs typeface="Aktiv Grotesk Light"/>
                        </a:rPr>
                        <a:t>E.</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A.</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Beever</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2010.</a:t>
                      </a:r>
                      <a:r>
                        <a:rPr sz="1000" b="0" spc="60" dirty="0">
                          <a:solidFill>
                            <a:srgbClr val="231F20"/>
                          </a:solidFill>
                          <a:latin typeface="Aktiv Grotesk Light"/>
                          <a:cs typeface="Aktiv Grotesk Light"/>
                        </a:rPr>
                        <a:t> </a:t>
                      </a:r>
                      <a:r>
                        <a:rPr sz="1000" b="0" i="1" dirty="0">
                          <a:solidFill>
                            <a:srgbClr val="231F20"/>
                          </a:solidFill>
                          <a:latin typeface="Aktiv Grotesk Light"/>
                          <a:cs typeface="Aktiv Grotesk Light"/>
                        </a:rPr>
                        <a:t>Ecol</a:t>
                      </a:r>
                      <a:r>
                        <a:rPr sz="1000" b="0" i="1" spc="60" dirty="0">
                          <a:solidFill>
                            <a:srgbClr val="231F20"/>
                          </a:solidFill>
                          <a:latin typeface="Aktiv Grotesk Light"/>
                          <a:cs typeface="Aktiv Grotesk Light"/>
                        </a:rPr>
                        <a:t> </a:t>
                      </a:r>
                      <a:r>
                        <a:rPr sz="1000" b="0" i="1" dirty="0">
                          <a:solidFill>
                            <a:srgbClr val="231F20"/>
                          </a:solidFill>
                          <a:latin typeface="Aktiv Grotesk Light"/>
                          <a:cs typeface="Aktiv Grotesk Light"/>
                        </a:rPr>
                        <a:t>Appl</a:t>
                      </a:r>
                      <a:r>
                        <a:rPr sz="1000" b="0" i="1" spc="65" dirty="0">
                          <a:solidFill>
                            <a:srgbClr val="231F20"/>
                          </a:solidFill>
                          <a:latin typeface="Aktiv Grotesk Light"/>
                          <a:cs typeface="Aktiv Grotesk Light"/>
                        </a:rPr>
                        <a:t> </a:t>
                      </a:r>
                      <a:r>
                        <a:rPr sz="1000" b="0" dirty="0">
                          <a:solidFill>
                            <a:srgbClr val="231F20"/>
                          </a:solidFill>
                          <a:latin typeface="Aktiv Grotesk Light"/>
                          <a:cs typeface="Aktiv Grotesk Light"/>
                        </a:rPr>
                        <a:t>20:</a:t>
                      </a:r>
                      <a:r>
                        <a:rPr sz="1000" b="0" spc="60" dirty="0">
                          <a:solidFill>
                            <a:srgbClr val="231F20"/>
                          </a:solidFill>
                          <a:latin typeface="Aktiv Grotesk Light"/>
                          <a:cs typeface="Aktiv Grotesk Light"/>
                        </a:rPr>
                        <a:t> </a:t>
                      </a:r>
                      <a:r>
                        <a:rPr sz="1000" b="0" spc="-10" dirty="0">
                          <a:solidFill>
                            <a:srgbClr val="231F20"/>
                          </a:solidFill>
                          <a:latin typeface="Aktiv Grotesk Light"/>
                          <a:cs typeface="Aktiv Grotesk Light"/>
                        </a:rPr>
                        <a:t>164;</a:t>
                      </a:r>
                      <a:r>
                        <a:rPr sz="1050" b="0" spc="-15" baseline="19841" dirty="0">
                          <a:solidFill>
                            <a:srgbClr val="231F20"/>
                          </a:solidFill>
                          <a:latin typeface="Aktiv Grotesk Light"/>
                          <a:cs typeface="Aktiv Grotesk Light"/>
                        </a:rPr>
                        <a:t>24</a:t>
                      </a:r>
                      <a:endParaRPr sz="1050" baseline="19841">
                        <a:latin typeface="Aktiv Grotesk Light"/>
                        <a:cs typeface="Aktiv Grotesk Light"/>
                      </a:endParaRPr>
                    </a:p>
                    <a:p>
                      <a:pPr marR="124460" algn="r">
                        <a:lnSpc>
                          <a:spcPts val="1115"/>
                        </a:lnSpc>
                      </a:pPr>
                      <a:r>
                        <a:rPr sz="1000" b="0" dirty="0">
                          <a:solidFill>
                            <a:srgbClr val="231F20"/>
                          </a:solidFill>
                          <a:latin typeface="Aktiv Grotesk Light"/>
                          <a:cs typeface="Aktiv Grotesk Light"/>
                        </a:rPr>
                        <a:t>E.</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A.</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Beever</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2011.</a:t>
                      </a:r>
                      <a:r>
                        <a:rPr sz="1000" b="0" spc="70" dirty="0">
                          <a:solidFill>
                            <a:srgbClr val="231F20"/>
                          </a:solidFill>
                          <a:latin typeface="Aktiv Grotesk Light"/>
                          <a:cs typeface="Aktiv Grotesk Light"/>
                        </a:rPr>
                        <a:t> </a:t>
                      </a:r>
                      <a:r>
                        <a:rPr sz="1000" b="0" i="1" dirty="0">
                          <a:solidFill>
                            <a:srgbClr val="231F20"/>
                          </a:solidFill>
                          <a:latin typeface="Aktiv Grotesk Light"/>
                          <a:cs typeface="Aktiv Grotesk Light"/>
                        </a:rPr>
                        <a:t>Glob</a:t>
                      </a:r>
                      <a:r>
                        <a:rPr sz="1000" b="0" i="1" spc="70" dirty="0">
                          <a:solidFill>
                            <a:srgbClr val="231F20"/>
                          </a:solidFill>
                          <a:latin typeface="Aktiv Grotesk Light"/>
                          <a:cs typeface="Aktiv Grotesk Light"/>
                        </a:rPr>
                        <a:t> </a:t>
                      </a:r>
                      <a:r>
                        <a:rPr sz="1000" b="0" i="1" dirty="0">
                          <a:solidFill>
                            <a:srgbClr val="231F20"/>
                          </a:solidFill>
                          <a:latin typeface="Aktiv Grotesk Light"/>
                          <a:cs typeface="Aktiv Grotesk Light"/>
                        </a:rPr>
                        <a:t>Change</a:t>
                      </a:r>
                      <a:r>
                        <a:rPr sz="1000" b="0" i="1" spc="65" dirty="0">
                          <a:solidFill>
                            <a:srgbClr val="231F20"/>
                          </a:solidFill>
                          <a:latin typeface="Aktiv Grotesk Light"/>
                          <a:cs typeface="Aktiv Grotesk Light"/>
                        </a:rPr>
                        <a:t> </a:t>
                      </a:r>
                      <a:r>
                        <a:rPr sz="1000" b="0" i="1" spc="-20" dirty="0">
                          <a:solidFill>
                            <a:srgbClr val="231F20"/>
                          </a:solidFill>
                          <a:latin typeface="Aktiv Grotesk Light"/>
                          <a:cs typeface="Aktiv Grotesk Light"/>
                        </a:rPr>
                        <a:t>Biol</a:t>
                      </a:r>
                      <a:endParaRPr sz="1000">
                        <a:latin typeface="Aktiv Grotesk Light"/>
                        <a:cs typeface="Aktiv Grotesk Light"/>
                      </a:endParaRPr>
                    </a:p>
                    <a:p>
                      <a:pPr marL="158750">
                        <a:lnSpc>
                          <a:spcPts val="1160"/>
                        </a:lnSpc>
                      </a:pPr>
                      <a:r>
                        <a:rPr sz="1000" b="0" dirty="0">
                          <a:solidFill>
                            <a:srgbClr val="231F20"/>
                          </a:solidFill>
                          <a:latin typeface="Aktiv Grotesk Light"/>
                          <a:cs typeface="Aktiv Grotesk Light"/>
                        </a:rPr>
                        <a:t>17:</a:t>
                      </a:r>
                      <a:r>
                        <a:rPr sz="1000" b="0" spc="50" dirty="0">
                          <a:solidFill>
                            <a:srgbClr val="231F20"/>
                          </a:solidFill>
                          <a:latin typeface="Aktiv Grotesk Light"/>
                          <a:cs typeface="Aktiv Grotesk Light"/>
                        </a:rPr>
                        <a:t> </a:t>
                      </a:r>
                      <a:r>
                        <a:rPr sz="1000" b="0" spc="-10" dirty="0">
                          <a:solidFill>
                            <a:srgbClr val="231F20"/>
                          </a:solidFill>
                          <a:latin typeface="Aktiv Grotesk Light"/>
                          <a:cs typeface="Aktiv Grotesk Light"/>
                        </a:rPr>
                        <a:t>164</a:t>
                      </a:r>
                      <a:r>
                        <a:rPr sz="1050" b="0" spc="-15" baseline="19841" dirty="0">
                          <a:solidFill>
                            <a:srgbClr val="231F20"/>
                          </a:solidFill>
                          <a:latin typeface="Aktiv Grotesk Light"/>
                          <a:cs typeface="Aktiv Grotesk Light"/>
                        </a:rPr>
                        <a:t>25</a:t>
                      </a:r>
                      <a:endParaRPr sz="1050" baseline="19841">
                        <a:latin typeface="Aktiv Grotesk Light"/>
                        <a:cs typeface="Aktiv Grotesk Light"/>
                      </a:endParaRPr>
                    </a:p>
                  </a:txBody>
                  <a:tcPr marL="0" marR="0" marT="27940" marB="0">
                    <a:lnT w="19050">
                      <a:solidFill>
                        <a:srgbClr val="C2DCDF"/>
                      </a:solidFill>
                      <a:prstDash val="solid"/>
                    </a:lnT>
                  </a:tcPr>
                </a:tc>
                <a:extLst>
                  <a:ext uri="{0D108BD9-81ED-4DB2-BD59-A6C34878D82A}">
                    <a16:rowId xmlns:a16="http://schemas.microsoft.com/office/drawing/2014/main" val="10001"/>
                  </a:ext>
                </a:extLst>
              </a:tr>
              <a:tr h="629285">
                <a:tc>
                  <a:txBody>
                    <a:bodyPr/>
                    <a:lstStyle/>
                    <a:p>
                      <a:pPr marL="151130" marR="339725" indent="-94615">
                        <a:lnSpc>
                          <a:spcPts val="1120"/>
                        </a:lnSpc>
                        <a:spcBef>
                          <a:spcPts val="260"/>
                        </a:spcBef>
                      </a:pPr>
                      <a:r>
                        <a:rPr sz="1000" b="0" spc="-10" dirty="0">
                          <a:solidFill>
                            <a:srgbClr val="231F20"/>
                          </a:solidFill>
                          <a:latin typeface="Aktiv Grotesk Light"/>
                          <a:cs typeface="Aktiv Grotesk Light"/>
                        </a:rPr>
                        <a:t>Planarian</a:t>
                      </a:r>
                      <a:r>
                        <a:rPr sz="1000" b="0" spc="500" dirty="0">
                          <a:solidFill>
                            <a:srgbClr val="231F20"/>
                          </a:solidFill>
                          <a:latin typeface="Aktiv Grotesk Light"/>
                          <a:cs typeface="Aktiv Grotesk Light"/>
                        </a:rPr>
                        <a:t> </a:t>
                      </a:r>
                      <a:r>
                        <a:rPr sz="1000" b="0" dirty="0">
                          <a:solidFill>
                            <a:srgbClr val="231F20"/>
                          </a:solidFill>
                          <a:latin typeface="Aktiv Grotesk Light"/>
                          <a:cs typeface="Aktiv Grotesk Light"/>
                        </a:rPr>
                        <a:t>(</a:t>
                      </a:r>
                      <a:r>
                        <a:rPr sz="1000" b="0" i="1" dirty="0">
                          <a:solidFill>
                            <a:srgbClr val="231F20"/>
                          </a:solidFill>
                          <a:latin typeface="Aktiv Grotesk Light"/>
                          <a:cs typeface="Aktiv Grotesk Light"/>
                        </a:rPr>
                        <a:t>Crenobia</a:t>
                      </a:r>
                      <a:r>
                        <a:rPr sz="1000" b="0" i="1" spc="165" dirty="0">
                          <a:solidFill>
                            <a:srgbClr val="231F20"/>
                          </a:solidFill>
                          <a:latin typeface="Aktiv Grotesk Light"/>
                          <a:cs typeface="Aktiv Grotesk Light"/>
                        </a:rPr>
                        <a:t> </a:t>
                      </a:r>
                      <a:r>
                        <a:rPr sz="1000" b="0" i="1" spc="-10" dirty="0">
                          <a:solidFill>
                            <a:srgbClr val="231F20"/>
                          </a:solidFill>
                          <a:latin typeface="Aktiv Grotesk Light"/>
                          <a:cs typeface="Aktiv Grotesk Light"/>
                        </a:rPr>
                        <a:t>alpina</a:t>
                      </a:r>
                      <a:r>
                        <a:rPr sz="1000" b="0" spc="-10" dirty="0">
                          <a:solidFill>
                            <a:srgbClr val="231F20"/>
                          </a:solidFill>
                          <a:latin typeface="Aktiv Grotesk Light"/>
                          <a:cs typeface="Aktiv Grotesk Light"/>
                        </a:rPr>
                        <a:t>)</a:t>
                      </a:r>
                      <a:endParaRPr sz="1000">
                        <a:latin typeface="Aktiv Grotesk Light"/>
                        <a:cs typeface="Aktiv Grotesk Light"/>
                      </a:endParaRPr>
                    </a:p>
                  </a:txBody>
                  <a:tcPr marL="0" marR="0" marT="33020" marB="0"/>
                </a:tc>
                <a:tc>
                  <a:txBody>
                    <a:bodyPr/>
                    <a:lstStyle/>
                    <a:p>
                      <a:pPr marL="160020" marR="470534" indent="-94615">
                        <a:lnSpc>
                          <a:spcPts val="1120"/>
                        </a:lnSpc>
                        <a:spcBef>
                          <a:spcPts val="260"/>
                        </a:spcBef>
                      </a:pPr>
                      <a:r>
                        <a:rPr sz="1000" b="0" dirty="0">
                          <a:solidFill>
                            <a:srgbClr val="231F20"/>
                          </a:solidFill>
                          <a:latin typeface="Aktiv Grotesk Light"/>
                          <a:cs typeface="Aktiv Grotesk Light"/>
                        </a:rPr>
                        <a:t>Wales,</a:t>
                      </a:r>
                      <a:r>
                        <a:rPr sz="1000" b="0" spc="55" dirty="0">
                          <a:solidFill>
                            <a:srgbClr val="231F20"/>
                          </a:solidFill>
                          <a:latin typeface="Aktiv Grotesk Light"/>
                          <a:cs typeface="Aktiv Grotesk Light"/>
                        </a:rPr>
                        <a:t> </a:t>
                      </a:r>
                      <a:r>
                        <a:rPr sz="1000" b="0" spc="-10" dirty="0">
                          <a:solidFill>
                            <a:srgbClr val="231F20"/>
                          </a:solidFill>
                          <a:latin typeface="Aktiv Grotesk Light"/>
                          <a:cs typeface="Aktiv Grotesk Light"/>
                        </a:rPr>
                        <a:t>United Kingdom</a:t>
                      </a:r>
                      <a:endParaRPr sz="1000">
                        <a:latin typeface="Aktiv Grotesk Light"/>
                        <a:cs typeface="Aktiv Grotesk Light"/>
                      </a:endParaRPr>
                    </a:p>
                  </a:txBody>
                  <a:tcPr marL="0" marR="0" marT="33020" marB="0"/>
                </a:tc>
                <a:tc>
                  <a:txBody>
                    <a:bodyPr/>
                    <a:lstStyle/>
                    <a:p>
                      <a:pPr marL="159385" marR="259715" indent="-94615">
                        <a:lnSpc>
                          <a:spcPts val="1120"/>
                        </a:lnSpc>
                        <a:spcBef>
                          <a:spcPts val="260"/>
                        </a:spcBef>
                      </a:pPr>
                      <a:r>
                        <a:rPr sz="1000" b="0" dirty="0">
                          <a:solidFill>
                            <a:srgbClr val="231F20"/>
                          </a:solidFill>
                          <a:latin typeface="Aktiv Grotesk Light"/>
                          <a:cs typeface="Aktiv Grotesk Light"/>
                        </a:rPr>
                        <a:t>Loss</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of</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prey</a:t>
                      </a:r>
                      <a:r>
                        <a:rPr sz="1000" b="0" spc="75" dirty="0">
                          <a:solidFill>
                            <a:srgbClr val="231F20"/>
                          </a:solidFill>
                          <a:latin typeface="Aktiv Grotesk Light"/>
                          <a:cs typeface="Aktiv Grotesk Light"/>
                        </a:rPr>
                        <a:t> </a:t>
                      </a:r>
                      <a:r>
                        <a:rPr sz="1000" b="0" dirty="0">
                          <a:solidFill>
                            <a:srgbClr val="231F20"/>
                          </a:solidFill>
                          <a:latin typeface="Aktiv Grotesk Light"/>
                          <a:cs typeface="Aktiv Grotesk Light"/>
                        </a:rPr>
                        <a:t>resources</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increased </a:t>
                      </a:r>
                      <a:r>
                        <a:rPr sz="1000" b="0" dirty="0">
                          <a:solidFill>
                            <a:srgbClr val="231F20"/>
                          </a:solidFill>
                          <a:latin typeface="Aktiv Grotesk Light"/>
                          <a:cs typeface="Aktiv Grotesk Light"/>
                        </a:rPr>
                        <a:t>competition</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with</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other</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planarians</a:t>
                      </a:r>
                      <a:r>
                        <a:rPr sz="1000" b="0" spc="500" dirty="0">
                          <a:solidFill>
                            <a:srgbClr val="231F20"/>
                          </a:solidFill>
                          <a:latin typeface="Aktiv Grotesk Light"/>
                          <a:cs typeface="Aktiv Grotesk Light"/>
                        </a:rPr>
                        <a:t>  </a:t>
                      </a:r>
                      <a:r>
                        <a:rPr sz="1000" b="0" dirty="0">
                          <a:solidFill>
                            <a:srgbClr val="231F20"/>
                          </a:solidFill>
                          <a:latin typeface="Aktiv Grotesk Light"/>
                          <a:cs typeface="Aktiv Grotesk Light"/>
                        </a:rPr>
                        <a:t>as</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a</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result</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of</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increasing</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stream temperatures</a:t>
                      </a:r>
                      <a:endParaRPr sz="1000">
                        <a:latin typeface="Aktiv Grotesk Light"/>
                        <a:cs typeface="Aktiv Grotesk Light"/>
                      </a:endParaRPr>
                    </a:p>
                  </a:txBody>
                  <a:tcPr marL="0" marR="0" marT="33020" marB="0"/>
                </a:tc>
                <a:tc>
                  <a:txBody>
                    <a:bodyPr/>
                    <a:lstStyle/>
                    <a:p>
                      <a:pPr marL="158750" marR="74295" indent="-94615">
                        <a:lnSpc>
                          <a:spcPts val="1120"/>
                        </a:lnSpc>
                        <a:spcBef>
                          <a:spcPts val="260"/>
                        </a:spcBef>
                      </a:pPr>
                      <a:r>
                        <a:rPr sz="1000" b="0" dirty="0">
                          <a:solidFill>
                            <a:srgbClr val="231F20"/>
                          </a:solidFill>
                          <a:latin typeface="Aktiv Grotesk Light"/>
                          <a:cs typeface="Aktiv Grotesk Light"/>
                        </a:rPr>
                        <a:t>I.</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Durance</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S.</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J.</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Ormerod</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2010.</a:t>
                      </a:r>
                      <a:r>
                        <a:rPr sz="1000" b="0" spc="60" dirty="0">
                          <a:solidFill>
                            <a:srgbClr val="231F20"/>
                          </a:solidFill>
                          <a:latin typeface="Aktiv Grotesk Light"/>
                          <a:cs typeface="Aktiv Grotesk Light"/>
                        </a:rPr>
                        <a:t> </a:t>
                      </a:r>
                      <a:r>
                        <a:rPr sz="1000" b="0" i="1" dirty="0">
                          <a:solidFill>
                            <a:srgbClr val="231F20"/>
                          </a:solidFill>
                          <a:latin typeface="Aktiv Grotesk Light"/>
                          <a:cs typeface="Aktiv Grotesk Light"/>
                        </a:rPr>
                        <a:t>J.</a:t>
                      </a:r>
                      <a:r>
                        <a:rPr sz="1000" b="0" i="1" spc="55" dirty="0">
                          <a:solidFill>
                            <a:srgbClr val="231F20"/>
                          </a:solidFill>
                          <a:latin typeface="Aktiv Grotesk Light"/>
                          <a:cs typeface="Aktiv Grotesk Light"/>
                        </a:rPr>
                        <a:t> </a:t>
                      </a:r>
                      <a:r>
                        <a:rPr sz="1000" b="0" i="1" dirty="0">
                          <a:solidFill>
                            <a:srgbClr val="231F20"/>
                          </a:solidFill>
                          <a:latin typeface="Aktiv Grotesk Light"/>
                          <a:cs typeface="Aktiv Grotesk Light"/>
                        </a:rPr>
                        <a:t>N.</a:t>
                      </a:r>
                      <a:r>
                        <a:rPr sz="1000" b="0" i="1" spc="55" dirty="0">
                          <a:solidFill>
                            <a:srgbClr val="231F20"/>
                          </a:solidFill>
                          <a:latin typeface="Aktiv Grotesk Light"/>
                          <a:cs typeface="Aktiv Grotesk Light"/>
                        </a:rPr>
                        <a:t> </a:t>
                      </a:r>
                      <a:r>
                        <a:rPr sz="1000" b="0" i="1" spc="-25" dirty="0">
                          <a:solidFill>
                            <a:srgbClr val="231F20"/>
                          </a:solidFill>
                          <a:latin typeface="Aktiv Grotesk Light"/>
                          <a:cs typeface="Aktiv Grotesk Light"/>
                        </a:rPr>
                        <a:t>Am</a:t>
                      </a:r>
                      <a:r>
                        <a:rPr sz="1000" b="0" i="1" dirty="0">
                          <a:solidFill>
                            <a:srgbClr val="231F20"/>
                          </a:solidFill>
                          <a:latin typeface="Aktiv Grotesk Light"/>
                          <a:cs typeface="Aktiv Grotesk Light"/>
                        </a:rPr>
                        <a:t> Benth</a:t>
                      </a:r>
                      <a:r>
                        <a:rPr sz="1000" b="0" i="1" spc="65" dirty="0">
                          <a:solidFill>
                            <a:srgbClr val="231F20"/>
                          </a:solidFill>
                          <a:latin typeface="Aktiv Grotesk Light"/>
                          <a:cs typeface="Aktiv Grotesk Light"/>
                        </a:rPr>
                        <a:t> </a:t>
                      </a:r>
                      <a:r>
                        <a:rPr sz="1000" b="0" i="1" dirty="0">
                          <a:solidFill>
                            <a:srgbClr val="231F20"/>
                          </a:solidFill>
                          <a:latin typeface="Aktiv Grotesk Light"/>
                          <a:cs typeface="Aktiv Grotesk Light"/>
                        </a:rPr>
                        <a:t>Soc</a:t>
                      </a:r>
                      <a:r>
                        <a:rPr sz="1000" b="0" i="1" spc="65" dirty="0">
                          <a:solidFill>
                            <a:srgbClr val="231F20"/>
                          </a:solidFill>
                          <a:latin typeface="Aktiv Grotesk Light"/>
                          <a:cs typeface="Aktiv Grotesk Light"/>
                        </a:rPr>
                        <a:t> </a:t>
                      </a:r>
                      <a:r>
                        <a:rPr sz="1000" b="0" dirty="0">
                          <a:solidFill>
                            <a:srgbClr val="231F20"/>
                          </a:solidFill>
                          <a:latin typeface="Aktiv Grotesk Light"/>
                          <a:cs typeface="Aktiv Grotesk Light"/>
                        </a:rPr>
                        <a:t>29:</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1367</a:t>
                      </a:r>
                      <a:r>
                        <a:rPr sz="1050" b="0" spc="-15" baseline="19841" dirty="0">
                          <a:solidFill>
                            <a:srgbClr val="231F20"/>
                          </a:solidFill>
                          <a:latin typeface="Aktiv Grotesk Light"/>
                          <a:cs typeface="Aktiv Grotesk Light"/>
                        </a:rPr>
                        <a:t>23</a:t>
                      </a:r>
                      <a:endParaRPr sz="1050" baseline="19841">
                        <a:latin typeface="Aktiv Grotesk Light"/>
                        <a:cs typeface="Aktiv Grotesk Light"/>
                      </a:endParaRPr>
                    </a:p>
                  </a:txBody>
                  <a:tcPr marL="0" marR="0" marT="33020" marB="0"/>
                </a:tc>
                <a:extLst>
                  <a:ext uri="{0D108BD9-81ED-4DB2-BD59-A6C34878D82A}">
                    <a16:rowId xmlns:a16="http://schemas.microsoft.com/office/drawing/2014/main" val="10002"/>
                  </a:ext>
                </a:extLst>
              </a:tr>
              <a:tr h="346075">
                <a:tc>
                  <a:txBody>
                    <a:bodyPr/>
                    <a:lstStyle/>
                    <a:p>
                      <a:pPr marL="151130" marR="130175" indent="-94615">
                        <a:lnSpc>
                          <a:spcPts val="1120"/>
                        </a:lnSpc>
                        <a:spcBef>
                          <a:spcPts val="260"/>
                        </a:spcBef>
                      </a:pPr>
                      <a:r>
                        <a:rPr sz="1000" b="0" dirty="0">
                          <a:solidFill>
                            <a:srgbClr val="231F20"/>
                          </a:solidFill>
                          <a:latin typeface="Aktiv Grotesk Light"/>
                          <a:cs typeface="Aktiv Grotesk Light"/>
                        </a:rPr>
                        <a:t>Desert</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bighorn</a:t>
                      </a:r>
                      <a:r>
                        <a:rPr sz="1000" b="0" spc="120" dirty="0">
                          <a:solidFill>
                            <a:srgbClr val="231F20"/>
                          </a:solidFill>
                          <a:latin typeface="Aktiv Grotesk Light"/>
                          <a:cs typeface="Aktiv Grotesk Light"/>
                        </a:rPr>
                        <a:t> </a:t>
                      </a:r>
                      <a:r>
                        <a:rPr sz="1000" b="0" spc="-10" dirty="0">
                          <a:solidFill>
                            <a:srgbClr val="231F20"/>
                          </a:solidFill>
                          <a:latin typeface="Aktiv Grotesk Light"/>
                          <a:cs typeface="Aktiv Grotesk Light"/>
                        </a:rPr>
                        <a:t>sheep </a:t>
                      </a:r>
                      <a:r>
                        <a:rPr sz="1000" b="0" dirty="0">
                          <a:solidFill>
                            <a:srgbClr val="231F20"/>
                          </a:solidFill>
                          <a:latin typeface="Aktiv Grotesk Light"/>
                          <a:cs typeface="Aktiv Grotesk Light"/>
                        </a:rPr>
                        <a:t>(</a:t>
                      </a:r>
                      <a:r>
                        <a:rPr sz="1000" b="0" i="1" dirty="0">
                          <a:solidFill>
                            <a:srgbClr val="231F20"/>
                          </a:solidFill>
                          <a:latin typeface="Aktiv Grotesk Light"/>
                          <a:cs typeface="Aktiv Grotesk Light"/>
                        </a:rPr>
                        <a:t>Ovis</a:t>
                      </a:r>
                      <a:r>
                        <a:rPr sz="1000" b="0" i="1" spc="80" dirty="0">
                          <a:solidFill>
                            <a:srgbClr val="231F20"/>
                          </a:solidFill>
                          <a:latin typeface="Aktiv Grotesk Light"/>
                          <a:cs typeface="Aktiv Grotesk Light"/>
                        </a:rPr>
                        <a:t> </a:t>
                      </a:r>
                      <a:r>
                        <a:rPr sz="1000" b="0" i="1" spc="-10" dirty="0">
                          <a:solidFill>
                            <a:srgbClr val="231F20"/>
                          </a:solidFill>
                          <a:latin typeface="Aktiv Grotesk Light"/>
                          <a:cs typeface="Aktiv Grotesk Light"/>
                        </a:rPr>
                        <a:t>canadensis</a:t>
                      </a:r>
                      <a:r>
                        <a:rPr sz="1000" b="0" spc="-10" dirty="0">
                          <a:solidFill>
                            <a:srgbClr val="231F20"/>
                          </a:solidFill>
                          <a:latin typeface="Aktiv Grotesk Light"/>
                          <a:cs typeface="Aktiv Grotesk Light"/>
                        </a:rPr>
                        <a:t>)</a:t>
                      </a:r>
                      <a:endParaRPr sz="1000">
                        <a:latin typeface="Aktiv Grotesk Light"/>
                        <a:cs typeface="Aktiv Grotesk Light"/>
                      </a:endParaRPr>
                    </a:p>
                  </a:txBody>
                  <a:tcPr marL="0" marR="0" marT="33020" marB="0"/>
                </a:tc>
                <a:tc>
                  <a:txBody>
                    <a:bodyPr/>
                    <a:lstStyle/>
                    <a:p>
                      <a:pPr marL="160020" marR="268605" indent="-94615">
                        <a:lnSpc>
                          <a:spcPts val="1120"/>
                        </a:lnSpc>
                        <a:spcBef>
                          <a:spcPts val="260"/>
                        </a:spcBef>
                      </a:pPr>
                      <a:r>
                        <a:rPr sz="1000" b="0" dirty="0">
                          <a:solidFill>
                            <a:srgbClr val="231F20"/>
                          </a:solidFill>
                          <a:latin typeface="Aktiv Grotesk Light"/>
                          <a:cs typeface="Aktiv Grotesk Light"/>
                        </a:rPr>
                        <a:t>California,</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United States</a:t>
                      </a:r>
                      <a:endParaRPr sz="1000">
                        <a:latin typeface="Aktiv Grotesk Light"/>
                        <a:cs typeface="Aktiv Grotesk Light"/>
                      </a:endParaRPr>
                    </a:p>
                  </a:txBody>
                  <a:tcPr marL="0" marR="0" marT="33020" marB="0"/>
                </a:tc>
                <a:tc>
                  <a:txBody>
                    <a:bodyPr/>
                    <a:lstStyle/>
                    <a:p>
                      <a:pPr marL="159385" marR="260350" indent="-94615">
                        <a:lnSpc>
                          <a:spcPts val="1120"/>
                        </a:lnSpc>
                        <a:spcBef>
                          <a:spcPts val="260"/>
                        </a:spcBef>
                      </a:pPr>
                      <a:r>
                        <a:rPr sz="1000" b="0" dirty="0">
                          <a:solidFill>
                            <a:srgbClr val="231F20"/>
                          </a:solidFill>
                          <a:latin typeface="Aktiv Grotesk Light"/>
                          <a:cs typeface="Aktiv Grotesk Light"/>
                        </a:rPr>
                        <a:t>Decreased</a:t>
                      </a:r>
                      <a:r>
                        <a:rPr sz="1000" b="0" spc="110" dirty="0">
                          <a:solidFill>
                            <a:srgbClr val="231F20"/>
                          </a:solidFill>
                          <a:latin typeface="Aktiv Grotesk Light"/>
                          <a:cs typeface="Aktiv Grotesk Light"/>
                        </a:rPr>
                        <a:t> </a:t>
                      </a:r>
                      <a:r>
                        <a:rPr sz="1000" b="0" dirty="0">
                          <a:solidFill>
                            <a:srgbClr val="231F20"/>
                          </a:solidFill>
                          <a:latin typeface="Aktiv Grotesk Light"/>
                          <a:cs typeface="Aktiv Grotesk Light"/>
                        </a:rPr>
                        <a:t>precipitation</a:t>
                      </a:r>
                      <a:r>
                        <a:rPr sz="1000" b="0" spc="110" dirty="0">
                          <a:solidFill>
                            <a:srgbClr val="231F20"/>
                          </a:solidFill>
                          <a:latin typeface="Aktiv Grotesk Light"/>
                          <a:cs typeface="Aktiv Grotesk Light"/>
                        </a:rPr>
                        <a:t> </a:t>
                      </a:r>
                      <a:r>
                        <a:rPr sz="1000" b="0" dirty="0">
                          <a:solidFill>
                            <a:srgbClr val="231F20"/>
                          </a:solidFill>
                          <a:latin typeface="Aktiv Grotesk Light"/>
                          <a:cs typeface="Aktiv Grotesk Light"/>
                        </a:rPr>
                        <a:t>led</a:t>
                      </a:r>
                      <a:r>
                        <a:rPr sz="1000" b="0" spc="114" dirty="0">
                          <a:solidFill>
                            <a:srgbClr val="231F20"/>
                          </a:solidFill>
                          <a:latin typeface="Aktiv Grotesk Light"/>
                          <a:cs typeface="Aktiv Grotesk Light"/>
                        </a:rPr>
                        <a:t> </a:t>
                      </a:r>
                      <a:r>
                        <a:rPr sz="1000" b="0" dirty="0">
                          <a:solidFill>
                            <a:srgbClr val="231F20"/>
                          </a:solidFill>
                          <a:latin typeface="Aktiv Grotesk Light"/>
                          <a:cs typeface="Aktiv Grotesk Light"/>
                        </a:rPr>
                        <a:t>to</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altered </a:t>
                      </a:r>
                      <a:r>
                        <a:rPr sz="1000" b="0" dirty="0">
                          <a:solidFill>
                            <a:srgbClr val="231F20"/>
                          </a:solidFill>
                          <a:latin typeface="Aktiv Grotesk Light"/>
                          <a:cs typeface="Aktiv Grotesk Light"/>
                        </a:rPr>
                        <a:t>plant</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community</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(food</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source)</a:t>
                      </a:r>
                      <a:endParaRPr sz="1000">
                        <a:latin typeface="Aktiv Grotesk Light"/>
                        <a:cs typeface="Aktiv Grotesk Light"/>
                      </a:endParaRPr>
                    </a:p>
                  </a:txBody>
                  <a:tcPr marL="0" marR="0" marT="33020" marB="0"/>
                </a:tc>
                <a:tc>
                  <a:txBody>
                    <a:bodyPr/>
                    <a:lstStyle/>
                    <a:p>
                      <a:pPr marL="64135">
                        <a:lnSpc>
                          <a:spcPct val="100000"/>
                        </a:lnSpc>
                        <a:spcBef>
                          <a:spcPts val="160"/>
                        </a:spcBef>
                      </a:pPr>
                      <a:r>
                        <a:rPr sz="1000" b="0" dirty="0">
                          <a:solidFill>
                            <a:srgbClr val="231F20"/>
                          </a:solidFill>
                          <a:latin typeface="Aktiv Grotesk Light"/>
                          <a:cs typeface="Aktiv Grotesk Light"/>
                        </a:rPr>
                        <a:t>C.</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W.</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Epps</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2004.</a:t>
                      </a:r>
                      <a:r>
                        <a:rPr sz="1000" b="0" spc="55" dirty="0">
                          <a:solidFill>
                            <a:srgbClr val="231F20"/>
                          </a:solidFill>
                          <a:latin typeface="Aktiv Grotesk Light"/>
                          <a:cs typeface="Aktiv Grotesk Light"/>
                        </a:rPr>
                        <a:t> </a:t>
                      </a:r>
                      <a:r>
                        <a:rPr sz="1000" b="0" i="1" dirty="0">
                          <a:solidFill>
                            <a:srgbClr val="231F20"/>
                          </a:solidFill>
                          <a:latin typeface="Aktiv Grotesk Light"/>
                          <a:cs typeface="Aktiv Grotesk Light"/>
                        </a:rPr>
                        <a:t>Cons</a:t>
                      </a:r>
                      <a:r>
                        <a:rPr sz="1000" b="0" i="1" spc="50" dirty="0">
                          <a:solidFill>
                            <a:srgbClr val="231F20"/>
                          </a:solidFill>
                          <a:latin typeface="Aktiv Grotesk Light"/>
                          <a:cs typeface="Aktiv Grotesk Light"/>
                        </a:rPr>
                        <a:t> </a:t>
                      </a:r>
                      <a:r>
                        <a:rPr sz="1000" b="0" i="1" dirty="0">
                          <a:solidFill>
                            <a:srgbClr val="231F20"/>
                          </a:solidFill>
                          <a:latin typeface="Aktiv Grotesk Light"/>
                          <a:cs typeface="Aktiv Grotesk Light"/>
                        </a:rPr>
                        <a:t>Biol</a:t>
                      </a:r>
                      <a:r>
                        <a:rPr sz="1000" b="0" i="1" spc="55" dirty="0">
                          <a:solidFill>
                            <a:srgbClr val="231F20"/>
                          </a:solidFill>
                          <a:latin typeface="Aktiv Grotesk Light"/>
                          <a:cs typeface="Aktiv Grotesk Light"/>
                        </a:rPr>
                        <a:t> </a:t>
                      </a:r>
                      <a:r>
                        <a:rPr sz="1000" b="0" dirty="0">
                          <a:solidFill>
                            <a:srgbClr val="231F20"/>
                          </a:solidFill>
                          <a:latin typeface="Aktiv Grotesk Light"/>
                          <a:cs typeface="Aktiv Grotesk Light"/>
                        </a:rPr>
                        <a:t>18:</a:t>
                      </a:r>
                      <a:r>
                        <a:rPr sz="1000" b="0" spc="55" dirty="0">
                          <a:solidFill>
                            <a:srgbClr val="231F20"/>
                          </a:solidFill>
                          <a:latin typeface="Aktiv Grotesk Light"/>
                          <a:cs typeface="Aktiv Grotesk Light"/>
                        </a:rPr>
                        <a:t> </a:t>
                      </a:r>
                      <a:r>
                        <a:rPr sz="1000" b="0" spc="-20" dirty="0">
                          <a:solidFill>
                            <a:srgbClr val="231F20"/>
                          </a:solidFill>
                          <a:latin typeface="Aktiv Grotesk Light"/>
                          <a:cs typeface="Aktiv Grotesk Light"/>
                        </a:rPr>
                        <a:t>102</a:t>
                      </a:r>
                      <a:r>
                        <a:rPr sz="1050" b="0" spc="-30" baseline="19841" dirty="0">
                          <a:solidFill>
                            <a:srgbClr val="231F20"/>
                          </a:solidFill>
                          <a:latin typeface="Aktiv Grotesk Light"/>
                          <a:cs typeface="Aktiv Grotesk Light"/>
                        </a:rPr>
                        <a:t>26</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3"/>
                  </a:ext>
                </a:extLst>
              </a:tr>
              <a:tr h="629285">
                <a:tc>
                  <a:txBody>
                    <a:bodyPr/>
                    <a:lstStyle/>
                    <a:p>
                      <a:pPr marL="151130" marR="57785" indent="-94615">
                        <a:lnSpc>
                          <a:spcPts val="1120"/>
                        </a:lnSpc>
                        <a:spcBef>
                          <a:spcPts val="260"/>
                        </a:spcBef>
                      </a:pPr>
                      <a:r>
                        <a:rPr sz="1000" b="0" dirty="0">
                          <a:solidFill>
                            <a:srgbClr val="231F20"/>
                          </a:solidFill>
                          <a:latin typeface="Aktiv Grotesk Light"/>
                          <a:cs typeface="Aktiv Grotesk Light"/>
                        </a:rPr>
                        <a:t>Edith</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checkerspot </a:t>
                      </a:r>
                      <a:r>
                        <a:rPr sz="1000" b="0" dirty="0">
                          <a:solidFill>
                            <a:srgbClr val="231F20"/>
                          </a:solidFill>
                          <a:latin typeface="Aktiv Grotesk Light"/>
                          <a:cs typeface="Aktiv Grotesk Light"/>
                        </a:rPr>
                        <a:t>butterfly</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a:t>
                      </a:r>
                      <a:r>
                        <a:rPr sz="1000" b="0" i="1" spc="-10" dirty="0">
                          <a:solidFill>
                            <a:srgbClr val="231F20"/>
                          </a:solidFill>
                          <a:latin typeface="Aktiv Grotesk Light"/>
                          <a:cs typeface="Aktiv Grotesk Light"/>
                        </a:rPr>
                        <a:t>Euphydryas </a:t>
                      </a:r>
                      <a:r>
                        <a:rPr sz="1000" b="0" i="1" dirty="0">
                          <a:solidFill>
                            <a:srgbClr val="231F20"/>
                          </a:solidFill>
                          <a:latin typeface="Aktiv Grotesk Light"/>
                          <a:cs typeface="Aktiv Grotesk Light"/>
                        </a:rPr>
                        <a:t>editha</a:t>
                      </a:r>
                      <a:r>
                        <a:rPr sz="1000" b="0" i="1" spc="85" dirty="0">
                          <a:solidFill>
                            <a:srgbClr val="231F20"/>
                          </a:solidFill>
                          <a:latin typeface="Aktiv Grotesk Light"/>
                          <a:cs typeface="Aktiv Grotesk Light"/>
                        </a:rPr>
                        <a:t> </a:t>
                      </a:r>
                      <a:r>
                        <a:rPr sz="1000" b="0" i="1" spc="-10" dirty="0">
                          <a:solidFill>
                            <a:srgbClr val="231F20"/>
                          </a:solidFill>
                          <a:latin typeface="Aktiv Grotesk Light"/>
                          <a:cs typeface="Aktiv Grotesk Light"/>
                        </a:rPr>
                        <a:t>bayensis</a:t>
                      </a:r>
                      <a:r>
                        <a:rPr sz="1000" b="0" spc="-10" dirty="0">
                          <a:solidFill>
                            <a:srgbClr val="231F20"/>
                          </a:solidFill>
                          <a:latin typeface="Aktiv Grotesk Light"/>
                          <a:cs typeface="Aktiv Grotesk Light"/>
                        </a:rPr>
                        <a:t>)</a:t>
                      </a:r>
                      <a:endParaRPr sz="1000">
                        <a:latin typeface="Aktiv Grotesk Light"/>
                        <a:cs typeface="Aktiv Grotesk Light"/>
                      </a:endParaRPr>
                    </a:p>
                  </a:txBody>
                  <a:tcPr marL="0" marR="0" marT="33020" marB="0"/>
                </a:tc>
                <a:tc>
                  <a:txBody>
                    <a:bodyPr/>
                    <a:lstStyle/>
                    <a:p>
                      <a:pPr marL="160020" marR="57150" indent="-94615">
                        <a:lnSpc>
                          <a:spcPts val="1120"/>
                        </a:lnSpc>
                        <a:spcBef>
                          <a:spcPts val="260"/>
                        </a:spcBef>
                      </a:pPr>
                      <a:r>
                        <a:rPr sz="1000" b="0" dirty="0">
                          <a:solidFill>
                            <a:srgbClr val="231F20"/>
                          </a:solidFill>
                          <a:latin typeface="Aktiv Grotesk Light"/>
                          <a:cs typeface="Aktiv Grotesk Light"/>
                        </a:rPr>
                        <a:t>San</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Francisco</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Bay</a:t>
                      </a:r>
                      <a:r>
                        <a:rPr sz="1000" b="0" dirty="0">
                          <a:solidFill>
                            <a:srgbClr val="231F20"/>
                          </a:solidFill>
                          <a:latin typeface="Aktiv Grotesk Light"/>
                          <a:cs typeface="Aktiv Grotesk Light"/>
                        </a:rPr>
                        <a:t> area,</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United</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States</a:t>
                      </a:r>
                      <a:endParaRPr sz="1000">
                        <a:latin typeface="Aktiv Grotesk Light"/>
                        <a:cs typeface="Aktiv Grotesk Light"/>
                      </a:endParaRPr>
                    </a:p>
                  </a:txBody>
                  <a:tcPr marL="0" marR="0" marT="33020" marB="0"/>
                </a:tc>
                <a:tc>
                  <a:txBody>
                    <a:bodyPr/>
                    <a:lstStyle/>
                    <a:p>
                      <a:pPr marL="159385" marR="206375" indent="-94615">
                        <a:lnSpc>
                          <a:spcPts val="1120"/>
                        </a:lnSpc>
                        <a:spcBef>
                          <a:spcPts val="260"/>
                        </a:spcBef>
                      </a:pPr>
                      <a:r>
                        <a:rPr sz="1000" b="0" dirty="0">
                          <a:solidFill>
                            <a:srgbClr val="231F20"/>
                          </a:solidFill>
                          <a:latin typeface="Aktiv Grotesk Light"/>
                          <a:cs typeface="Aktiv Grotesk Light"/>
                        </a:rPr>
                        <a:t>Increase</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in</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variability</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of</a:t>
                      </a:r>
                      <a:r>
                        <a:rPr sz="1000" b="0"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precipitation </a:t>
                      </a:r>
                      <a:r>
                        <a:rPr sz="1000" b="0" dirty="0">
                          <a:solidFill>
                            <a:srgbClr val="231F20"/>
                          </a:solidFill>
                          <a:latin typeface="Aktiv Grotesk Light"/>
                          <a:cs typeface="Aktiv Grotesk Light"/>
                        </a:rPr>
                        <a:t>corresponding</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with</a:t>
                      </a:r>
                      <a:r>
                        <a:rPr sz="1000" b="0" spc="125" dirty="0">
                          <a:solidFill>
                            <a:srgbClr val="231F20"/>
                          </a:solidFill>
                          <a:latin typeface="Aktiv Grotesk Light"/>
                          <a:cs typeface="Aktiv Grotesk Light"/>
                        </a:rPr>
                        <a:t> </a:t>
                      </a:r>
                      <a:r>
                        <a:rPr sz="1000" b="0" dirty="0">
                          <a:solidFill>
                            <a:srgbClr val="231F20"/>
                          </a:solidFill>
                          <a:latin typeface="Aktiv Grotesk Light"/>
                          <a:cs typeface="Aktiv Grotesk Light"/>
                        </a:rPr>
                        <a:t>reduction</a:t>
                      </a:r>
                      <a:r>
                        <a:rPr sz="1000" b="0" spc="120" dirty="0">
                          <a:solidFill>
                            <a:srgbClr val="231F20"/>
                          </a:solidFill>
                          <a:latin typeface="Aktiv Grotesk Light"/>
                          <a:cs typeface="Aktiv Grotesk Light"/>
                        </a:rPr>
                        <a:t> </a:t>
                      </a:r>
                      <a:r>
                        <a:rPr sz="1000" b="0" spc="-25" dirty="0">
                          <a:solidFill>
                            <a:srgbClr val="231F20"/>
                          </a:solidFill>
                          <a:latin typeface="Aktiv Grotesk Light"/>
                          <a:cs typeface="Aktiv Grotesk Light"/>
                        </a:rPr>
                        <a:t>of</a:t>
                      </a:r>
                      <a:r>
                        <a:rPr sz="1000" b="0" dirty="0">
                          <a:solidFill>
                            <a:srgbClr val="231F20"/>
                          </a:solidFill>
                          <a:latin typeface="Aktiv Grotesk Light"/>
                          <a:cs typeface="Aktiv Grotesk Light"/>
                        </a:rPr>
                        <a:t> temporal</a:t>
                      </a:r>
                      <a:r>
                        <a:rPr sz="1000" b="0" spc="125" dirty="0">
                          <a:solidFill>
                            <a:srgbClr val="231F20"/>
                          </a:solidFill>
                          <a:latin typeface="Aktiv Grotesk Light"/>
                          <a:cs typeface="Aktiv Grotesk Light"/>
                        </a:rPr>
                        <a:t> </a:t>
                      </a:r>
                      <a:r>
                        <a:rPr sz="1000" b="0" dirty="0">
                          <a:solidFill>
                            <a:srgbClr val="231F20"/>
                          </a:solidFill>
                          <a:latin typeface="Aktiv Grotesk Light"/>
                          <a:cs typeface="Aktiv Grotesk Light"/>
                        </a:rPr>
                        <a:t>overlap</a:t>
                      </a:r>
                      <a:r>
                        <a:rPr sz="1000" b="0" spc="130" dirty="0">
                          <a:solidFill>
                            <a:srgbClr val="231F20"/>
                          </a:solidFill>
                          <a:latin typeface="Aktiv Grotesk Light"/>
                          <a:cs typeface="Aktiv Grotesk Light"/>
                        </a:rPr>
                        <a:t> </a:t>
                      </a:r>
                      <a:r>
                        <a:rPr sz="1000" b="0" dirty="0">
                          <a:solidFill>
                            <a:srgbClr val="231F20"/>
                          </a:solidFill>
                          <a:latin typeface="Aktiv Grotesk Light"/>
                          <a:cs typeface="Aktiv Grotesk Light"/>
                        </a:rPr>
                        <a:t>between</a:t>
                      </a:r>
                      <a:r>
                        <a:rPr sz="1000" b="0" spc="130" dirty="0">
                          <a:solidFill>
                            <a:srgbClr val="231F20"/>
                          </a:solidFill>
                          <a:latin typeface="Aktiv Grotesk Light"/>
                          <a:cs typeface="Aktiv Grotesk Light"/>
                        </a:rPr>
                        <a:t> </a:t>
                      </a:r>
                      <a:r>
                        <a:rPr sz="1000" b="0" dirty="0">
                          <a:solidFill>
                            <a:srgbClr val="231F20"/>
                          </a:solidFill>
                          <a:latin typeface="Aktiv Grotesk Light"/>
                          <a:cs typeface="Aktiv Grotesk Light"/>
                        </a:rPr>
                        <a:t>larvae</a:t>
                      </a:r>
                      <a:r>
                        <a:rPr sz="1000" b="0" spc="13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dirty="0">
                          <a:solidFill>
                            <a:srgbClr val="231F20"/>
                          </a:solidFill>
                          <a:latin typeface="Aktiv Grotesk Light"/>
                          <a:cs typeface="Aktiv Grotesk Light"/>
                        </a:rPr>
                        <a:t> host</a:t>
                      </a:r>
                      <a:r>
                        <a:rPr sz="1000" b="0" spc="65" dirty="0">
                          <a:solidFill>
                            <a:srgbClr val="231F20"/>
                          </a:solidFill>
                          <a:latin typeface="Aktiv Grotesk Light"/>
                          <a:cs typeface="Aktiv Grotesk Light"/>
                        </a:rPr>
                        <a:t> </a:t>
                      </a:r>
                      <a:r>
                        <a:rPr sz="1000" b="0" spc="-10" dirty="0">
                          <a:solidFill>
                            <a:srgbClr val="231F20"/>
                          </a:solidFill>
                          <a:latin typeface="Aktiv Grotesk Light"/>
                          <a:cs typeface="Aktiv Grotesk Light"/>
                        </a:rPr>
                        <a:t>plants</a:t>
                      </a:r>
                      <a:endParaRPr sz="1000">
                        <a:latin typeface="Aktiv Grotesk Light"/>
                        <a:cs typeface="Aktiv Grotesk Light"/>
                      </a:endParaRPr>
                    </a:p>
                  </a:txBody>
                  <a:tcPr marL="0" marR="0" marT="33020" marB="0"/>
                </a:tc>
                <a:tc>
                  <a:txBody>
                    <a:bodyPr/>
                    <a:lstStyle/>
                    <a:p>
                      <a:pPr marL="158750" marR="123825" indent="-94615">
                        <a:lnSpc>
                          <a:spcPts val="1120"/>
                        </a:lnSpc>
                        <a:spcBef>
                          <a:spcPts val="260"/>
                        </a:spcBef>
                      </a:pPr>
                      <a:r>
                        <a:rPr sz="1000" b="0" dirty="0">
                          <a:solidFill>
                            <a:srgbClr val="231F20"/>
                          </a:solidFill>
                          <a:latin typeface="Aktiv Grotesk Light"/>
                          <a:cs typeface="Aktiv Grotesk Light"/>
                        </a:rPr>
                        <a:t>J.</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F.</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McLaughlin</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55"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50" dirty="0">
                          <a:solidFill>
                            <a:srgbClr val="231F20"/>
                          </a:solidFill>
                          <a:latin typeface="Aktiv Grotesk Light"/>
                          <a:cs typeface="Aktiv Grotesk Light"/>
                        </a:rPr>
                        <a:t> </a:t>
                      </a:r>
                      <a:r>
                        <a:rPr sz="1000" b="0" dirty="0">
                          <a:solidFill>
                            <a:srgbClr val="231F20"/>
                          </a:solidFill>
                          <a:latin typeface="Aktiv Grotesk Light"/>
                          <a:cs typeface="Aktiv Grotesk Light"/>
                        </a:rPr>
                        <a:t>2002.</a:t>
                      </a:r>
                      <a:r>
                        <a:rPr sz="1000" b="0" spc="55" dirty="0">
                          <a:solidFill>
                            <a:srgbClr val="231F20"/>
                          </a:solidFill>
                          <a:latin typeface="Aktiv Grotesk Light"/>
                          <a:cs typeface="Aktiv Grotesk Light"/>
                        </a:rPr>
                        <a:t> </a:t>
                      </a:r>
                      <a:r>
                        <a:rPr sz="1000" b="0" i="1" dirty="0">
                          <a:solidFill>
                            <a:srgbClr val="231F20"/>
                          </a:solidFill>
                          <a:latin typeface="Aktiv Grotesk Light"/>
                          <a:cs typeface="Aktiv Grotesk Light"/>
                        </a:rPr>
                        <a:t>Proc</a:t>
                      </a:r>
                      <a:r>
                        <a:rPr sz="1000" b="0" i="1" spc="50" dirty="0">
                          <a:solidFill>
                            <a:srgbClr val="231F20"/>
                          </a:solidFill>
                          <a:latin typeface="Aktiv Grotesk Light"/>
                          <a:cs typeface="Aktiv Grotesk Light"/>
                        </a:rPr>
                        <a:t> </a:t>
                      </a:r>
                      <a:r>
                        <a:rPr sz="1000" b="0" i="1" dirty="0">
                          <a:solidFill>
                            <a:srgbClr val="231F20"/>
                          </a:solidFill>
                          <a:latin typeface="Aktiv Grotesk Light"/>
                          <a:cs typeface="Aktiv Grotesk Light"/>
                        </a:rPr>
                        <a:t>Natl</a:t>
                      </a:r>
                      <a:r>
                        <a:rPr sz="1000" b="0" i="1" spc="55" dirty="0">
                          <a:solidFill>
                            <a:srgbClr val="231F20"/>
                          </a:solidFill>
                          <a:latin typeface="Aktiv Grotesk Light"/>
                          <a:cs typeface="Aktiv Grotesk Light"/>
                        </a:rPr>
                        <a:t> </a:t>
                      </a:r>
                      <a:r>
                        <a:rPr sz="1000" b="0" i="1" spc="-20" dirty="0">
                          <a:solidFill>
                            <a:srgbClr val="231F20"/>
                          </a:solidFill>
                          <a:latin typeface="Aktiv Grotesk Light"/>
                          <a:cs typeface="Aktiv Grotesk Light"/>
                        </a:rPr>
                        <a:t>Acad </a:t>
                      </a:r>
                      <a:r>
                        <a:rPr sz="1000" b="0" i="1" dirty="0">
                          <a:solidFill>
                            <a:srgbClr val="231F20"/>
                          </a:solidFill>
                          <a:latin typeface="Aktiv Grotesk Light"/>
                          <a:cs typeface="Aktiv Grotesk Light"/>
                        </a:rPr>
                        <a:t>Sci</a:t>
                      </a:r>
                      <a:r>
                        <a:rPr sz="1000" b="0" i="1" spc="50" dirty="0">
                          <a:solidFill>
                            <a:srgbClr val="231F20"/>
                          </a:solidFill>
                          <a:latin typeface="Aktiv Grotesk Light"/>
                          <a:cs typeface="Aktiv Grotesk Light"/>
                        </a:rPr>
                        <a:t> </a:t>
                      </a:r>
                      <a:r>
                        <a:rPr sz="1000" b="0" dirty="0">
                          <a:solidFill>
                            <a:srgbClr val="231F20"/>
                          </a:solidFill>
                          <a:latin typeface="Aktiv Grotesk Light"/>
                          <a:cs typeface="Aktiv Grotesk Light"/>
                        </a:rPr>
                        <a:t>99:</a:t>
                      </a:r>
                      <a:r>
                        <a:rPr sz="1000" b="0" spc="60" dirty="0">
                          <a:solidFill>
                            <a:srgbClr val="231F20"/>
                          </a:solidFill>
                          <a:latin typeface="Aktiv Grotesk Light"/>
                          <a:cs typeface="Aktiv Grotesk Light"/>
                        </a:rPr>
                        <a:t> </a:t>
                      </a:r>
                      <a:r>
                        <a:rPr sz="1000" b="0" spc="-10" dirty="0">
                          <a:solidFill>
                            <a:srgbClr val="231F20"/>
                          </a:solidFill>
                          <a:latin typeface="Aktiv Grotesk Light"/>
                          <a:cs typeface="Aktiv Grotesk Light"/>
                        </a:rPr>
                        <a:t>6070</a:t>
                      </a:r>
                      <a:r>
                        <a:rPr sz="1050" b="0" spc="-15" baseline="19841" dirty="0">
                          <a:solidFill>
                            <a:srgbClr val="231F20"/>
                          </a:solidFill>
                          <a:latin typeface="Aktiv Grotesk Light"/>
                          <a:cs typeface="Aktiv Grotesk Light"/>
                        </a:rPr>
                        <a:t>27</a:t>
                      </a:r>
                      <a:endParaRPr sz="1050" baseline="19841">
                        <a:latin typeface="Aktiv Grotesk Light"/>
                        <a:cs typeface="Aktiv Grotesk Light"/>
                      </a:endParaRPr>
                    </a:p>
                  </a:txBody>
                  <a:tcPr marL="0" marR="0" marT="33020" marB="0"/>
                </a:tc>
                <a:extLst>
                  <a:ext uri="{0D108BD9-81ED-4DB2-BD59-A6C34878D82A}">
                    <a16:rowId xmlns:a16="http://schemas.microsoft.com/office/drawing/2014/main" val="10004"/>
                  </a:ext>
                </a:extLst>
              </a:tr>
              <a:tr h="487680">
                <a:tc>
                  <a:txBody>
                    <a:bodyPr/>
                    <a:lstStyle/>
                    <a:p>
                      <a:pPr marL="151130" marR="353695" indent="-94615">
                        <a:lnSpc>
                          <a:spcPts val="1120"/>
                        </a:lnSpc>
                        <a:spcBef>
                          <a:spcPts val="260"/>
                        </a:spcBef>
                      </a:pPr>
                      <a:r>
                        <a:rPr sz="1000" b="0" dirty="0">
                          <a:solidFill>
                            <a:srgbClr val="231F20"/>
                          </a:solidFill>
                          <a:latin typeface="Aktiv Grotesk Light"/>
                          <a:cs typeface="Aktiv Grotesk Light"/>
                        </a:rPr>
                        <a:t>Clown</a:t>
                      </a:r>
                      <a:r>
                        <a:rPr sz="1000" b="0" spc="80" dirty="0">
                          <a:solidFill>
                            <a:srgbClr val="231F20"/>
                          </a:solidFill>
                          <a:latin typeface="Aktiv Grotesk Light"/>
                          <a:cs typeface="Aktiv Grotesk Light"/>
                        </a:rPr>
                        <a:t> </a:t>
                      </a:r>
                      <a:r>
                        <a:rPr sz="1000" b="0" spc="-20" dirty="0">
                          <a:solidFill>
                            <a:srgbClr val="231F20"/>
                          </a:solidFill>
                          <a:latin typeface="Aktiv Grotesk Light"/>
                          <a:cs typeface="Aktiv Grotesk Light"/>
                        </a:rPr>
                        <a:t>goby </a:t>
                      </a:r>
                      <a:r>
                        <a:rPr sz="1000" b="0" dirty="0">
                          <a:solidFill>
                            <a:srgbClr val="231F20"/>
                          </a:solidFill>
                          <a:latin typeface="Aktiv Grotesk Light"/>
                          <a:cs typeface="Aktiv Grotesk Light"/>
                        </a:rPr>
                        <a:t>(</a:t>
                      </a:r>
                      <a:r>
                        <a:rPr sz="1000" b="0" i="1" dirty="0">
                          <a:solidFill>
                            <a:srgbClr val="231F20"/>
                          </a:solidFill>
                          <a:latin typeface="Aktiv Grotesk Light"/>
                          <a:cs typeface="Aktiv Grotesk Light"/>
                        </a:rPr>
                        <a:t>Gobiodon</a:t>
                      </a:r>
                      <a:r>
                        <a:rPr sz="1000" b="0" i="1" spc="80" dirty="0">
                          <a:solidFill>
                            <a:srgbClr val="231F20"/>
                          </a:solidFill>
                          <a:latin typeface="Aktiv Grotesk Light"/>
                          <a:cs typeface="Aktiv Grotesk Light"/>
                        </a:rPr>
                        <a:t> </a:t>
                      </a:r>
                      <a:r>
                        <a:rPr sz="1000" b="0" dirty="0">
                          <a:solidFill>
                            <a:srgbClr val="231F20"/>
                          </a:solidFill>
                          <a:latin typeface="Aktiv Grotesk Light"/>
                          <a:cs typeface="Aktiv Grotesk Light"/>
                        </a:rPr>
                        <a:t>sp.</a:t>
                      </a:r>
                      <a:r>
                        <a:rPr sz="1000" b="0" spc="80" dirty="0">
                          <a:solidFill>
                            <a:srgbClr val="231F20"/>
                          </a:solidFill>
                          <a:latin typeface="Aktiv Grotesk Light"/>
                          <a:cs typeface="Aktiv Grotesk Light"/>
                        </a:rPr>
                        <a:t> </a:t>
                      </a:r>
                      <a:r>
                        <a:rPr sz="1000" b="0" i="1" spc="-25" dirty="0">
                          <a:solidFill>
                            <a:srgbClr val="231F20"/>
                          </a:solidFill>
                          <a:latin typeface="Aktiv Grotesk Light"/>
                          <a:cs typeface="Aktiv Grotesk Light"/>
                        </a:rPr>
                        <a:t>A</a:t>
                      </a:r>
                      <a:r>
                        <a:rPr sz="1000" b="0" spc="-25" dirty="0">
                          <a:solidFill>
                            <a:srgbClr val="231F20"/>
                          </a:solidFill>
                          <a:latin typeface="Aktiv Grotesk Light"/>
                          <a:cs typeface="Aktiv Grotesk Light"/>
                        </a:rPr>
                        <a:t>)</a:t>
                      </a:r>
                      <a:endParaRPr sz="1000">
                        <a:latin typeface="Aktiv Grotesk Light"/>
                        <a:cs typeface="Aktiv Grotesk Light"/>
                      </a:endParaRPr>
                    </a:p>
                  </a:txBody>
                  <a:tcPr marL="0" marR="0" marT="33020" marB="0"/>
                </a:tc>
                <a:tc>
                  <a:txBody>
                    <a:bodyPr/>
                    <a:lstStyle/>
                    <a:p>
                      <a:pPr marL="160020" marR="179070" indent="-94615">
                        <a:lnSpc>
                          <a:spcPts val="1120"/>
                        </a:lnSpc>
                        <a:spcBef>
                          <a:spcPts val="260"/>
                        </a:spcBef>
                      </a:pPr>
                      <a:r>
                        <a:rPr sz="1000" b="0" dirty="0">
                          <a:solidFill>
                            <a:srgbClr val="231F20"/>
                          </a:solidFill>
                          <a:latin typeface="Aktiv Grotesk Light"/>
                          <a:cs typeface="Aktiv Grotesk Light"/>
                        </a:rPr>
                        <a:t>New</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Britain,</a:t>
                      </a:r>
                      <a:r>
                        <a:rPr sz="1000" b="0"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Papua </a:t>
                      </a:r>
                      <a:r>
                        <a:rPr sz="1000" b="0" dirty="0">
                          <a:solidFill>
                            <a:srgbClr val="231F20"/>
                          </a:solidFill>
                          <a:latin typeface="Aktiv Grotesk Light"/>
                          <a:cs typeface="Aktiv Grotesk Light"/>
                        </a:rPr>
                        <a:t>New</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Guinea</a:t>
                      </a:r>
                      <a:endParaRPr sz="1000">
                        <a:latin typeface="Aktiv Grotesk Light"/>
                        <a:cs typeface="Aktiv Grotesk Light"/>
                      </a:endParaRPr>
                    </a:p>
                  </a:txBody>
                  <a:tcPr marL="0" marR="0" marT="33020" marB="0"/>
                </a:tc>
                <a:tc>
                  <a:txBody>
                    <a:bodyPr/>
                    <a:lstStyle/>
                    <a:p>
                      <a:pPr marL="159385" marR="56515" indent="-94615">
                        <a:lnSpc>
                          <a:spcPts val="1120"/>
                        </a:lnSpc>
                        <a:spcBef>
                          <a:spcPts val="260"/>
                        </a:spcBef>
                      </a:pPr>
                      <a:r>
                        <a:rPr sz="1000" b="0" dirty="0">
                          <a:solidFill>
                            <a:srgbClr val="231F20"/>
                          </a:solidFill>
                          <a:latin typeface="Aktiv Grotesk Light"/>
                          <a:cs typeface="Aktiv Grotesk Light"/>
                        </a:rPr>
                        <a:t>Destruction</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of</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obligate</a:t>
                      </a:r>
                      <a:r>
                        <a:rPr sz="1000" b="0" spc="105" dirty="0">
                          <a:solidFill>
                            <a:srgbClr val="231F20"/>
                          </a:solidFill>
                          <a:latin typeface="Aktiv Grotesk Light"/>
                          <a:cs typeface="Aktiv Grotesk Light"/>
                        </a:rPr>
                        <a:t> </a:t>
                      </a:r>
                      <a:r>
                        <a:rPr sz="1000" b="0" dirty="0">
                          <a:solidFill>
                            <a:srgbClr val="231F20"/>
                          </a:solidFill>
                          <a:latin typeface="Aktiv Grotesk Light"/>
                          <a:cs typeface="Aktiv Grotesk Light"/>
                        </a:rPr>
                        <a:t>coral</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habitat</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due</a:t>
                      </a:r>
                      <a:r>
                        <a:rPr sz="1000" b="0" dirty="0">
                          <a:solidFill>
                            <a:srgbClr val="231F20"/>
                          </a:solidFill>
                          <a:latin typeface="Aktiv Grotesk Light"/>
                          <a:cs typeface="Aktiv Grotesk Light"/>
                        </a:rPr>
                        <a:t> to</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coral</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bleaching</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caused</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by</a:t>
                      </a:r>
                      <a:r>
                        <a:rPr sz="1000" b="0" spc="80" dirty="0">
                          <a:solidFill>
                            <a:srgbClr val="231F20"/>
                          </a:solidFill>
                          <a:latin typeface="Aktiv Grotesk Light"/>
                          <a:cs typeface="Aktiv Grotesk Light"/>
                        </a:rPr>
                        <a:t> </a:t>
                      </a:r>
                      <a:r>
                        <a:rPr sz="1000" b="0" spc="-10" dirty="0">
                          <a:solidFill>
                            <a:srgbClr val="231F20"/>
                          </a:solidFill>
                          <a:latin typeface="Aktiv Grotesk Light"/>
                          <a:cs typeface="Aktiv Grotesk Light"/>
                        </a:rPr>
                        <a:t>increasing </a:t>
                      </a:r>
                      <a:r>
                        <a:rPr sz="1000" b="0" dirty="0">
                          <a:solidFill>
                            <a:srgbClr val="231F20"/>
                          </a:solidFill>
                          <a:latin typeface="Aktiv Grotesk Light"/>
                          <a:cs typeface="Aktiv Grotesk Light"/>
                        </a:rPr>
                        <a:t>water</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temperatures</a:t>
                      </a:r>
                      <a:endParaRPr sz="1000">
                        <a:latin typeface="Aktiv Grotesk Light"/>
                        <a:cs typeface="Aktiv Grotesk Light"/>
                      </a:endParaRPr>
                    </a:p>
                  </a:txBody>
                  <a:tcPr marL="0" marR="0" marT="33020" marB="0"/>
                </a:tc>
                <a:tc>
                  <a:txBody>
                    <a:bodyPr/>
                    <a:lstStyle/>
                    <a:p>
                      <a:pPr marL="64135">
                        <a:lnSpc>
                          <a:spcPts val="1160"/>
                        </a:lnSpc>
                        <a:spcBef>
                          <a:spcPts val="160"/>
                        </a:spcBef>
                      </a:pPr>
                      <a:r>
                        <a:rPr sz="1000" b="0" spc="-20" dirty="0">
                          <a:solidFill>
                            <a:srgbClr val="231F20"/>
                          </a:solidFill>
                          <a:latin typeface="Aktiv Grotesk Light"/>
                          <a:cs typeface="Aktiv Grotesk Light"/>
                        </a:rPr>
                        <a:t>P.</a:t>
                      </a:r>
                      <a:r>
                        <a:rPr sz="1000" b="0" spc="75" dirty="0">
                          <a:solidFill>
                            <a:srgbClr val="231F20"/>
                          </a:solidFill>
                          <a:latin typeface="Aktiv Grotesk Light"/>
                          <a:cs typeface="Aktiv Grotesk Light"/>
                        </a:rPr>
                        <a:t> </a:t>
                      </a:r>
                      <a:r>
                        <a:rPr sz="1000" b="0" dirty="0">
                          <a:solidFill>
                            <a:srgbClr val="231F20"/>
                          </a:solidFill>
                          <a:latin typeface="Aktiv Grotesk Light"/>
                          <a:cs typeface="Aktiv Grotesk Light"/>
                        </a:rPr>
                        <a:t>L.</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Munday</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2004.</a:t>
                      </a:r>
                      <a:r>
                        <a:rPr sz="1000" b="0" spc="80" dirty="0">
                          <a:solidFill>
                            <a:srgbClr val="231F20"/>
                          </a:solidFill>
                          <a:latin typeface="Aktiv Grotesk Light"/>
                          <a:cs typeface="Aktiv Grotesk Light"/>
                        </a:rPr>
                        <a:t> </a:t>
                      </a:r>
                      <a:r>
                        <a:rPr sz="1000" b="0" i="1" dirty="0">
                          <a:solidFill>
                            <a:srgbClr val="231F20"/>
                          </a:solidFill>
                          <a:latin typeface="Aktiv Grotesk Light"/>
                          <a:cs typeface="Aktiv Grotesk Light"/>
                        </a:rPr>
                        <a:t>Global</a:t>
                      </a:r>
                      <a:r>
                        <a:rPr sz="1000" b="0" i="1" spc="80" dirty="0">
                          <a:solidFill>
                            <a:srgbClr val="231F20"/>
                          </a:solidFill>
                          <a:latin typeface="Aktiv Grotesk Light"/>
                          <a:cs typeface="Aktiv Grotesk Light"/>
                        </a:rPr>
                        <a:t> </a:t>
                      </a:r>
                      <a:r>
                        <a:rPr sz="1000" b="0" i="1" dirty="0">
                          <a:solidFill>
                            <a:srgbClr val="231F20"/>
                          </a:solidFill>
                          <a:latin typeface="Aktiv Grotesk Light"/>
                          <a:cs typeface="Aktiv Grotesk Light"/>
                        </a:rPr>
                        <a:t>Change</a:t>
                      </a:r>
                      <a:r>
                        <a:rPr sz="1000" b="0" i="1" spc="75" dirty="0">
                          <a:solidFill>
                            <a:srgbClr val="231F20"/>
                          </a:solidFill>
                          <a:latin typeface="Aktiv Grotesk Light"/>
                          <a:cs typeface="Aktiv Grotesk Light"/>
                        </a:rPr>
                        <a:t> </a:t>
                      </a:r>
                      <a:r>
                        <a:rPr sz="1000" b="0" i="1" spc="-10" dirty="0">
                          <a:solidFill>
                            <a:srgbClr val="231F20"/>
                          </a:solidFill>
                          <a:latin typeface="Aktiv Grotesk Light"/>
                          <a:cs typeface="Aktiv Grotesk Light"/>
                        </a:rPr>
                        <a:t>Biology</a:t>
                      </a:r>
                      <a:endParaRPr sz="1000">
                        <a:latin typeface="Aktiv Grotesk Light"/>
                        <a:cs typeface="Aktiv Grotesk Light"/>
                      </a:endParaRPr>
                    </a:p>
                    <a:p>
                      <a:pPr marL="158750">
                        <a:lnSpc>
                          <a:spcPts val="1160"/>
                        </a:lnSpc>
                      </a:pPr>
                      <a:r>
                        <a:rPr sz="1000" b="0" dirty="0">
                          <a:solidFill>
                            <a:srgbClr val="231F20"/>
                          </a:solidFill>
                          <a:latin typeface="Aktiv Grotesk Light"/>
                          <a:cs typeface="Aktiv Grotesk Light"/>
                        </a:rPr>
                        <a:t>10:</a:t>
                      </a:r>
                      <a:r>
                        <a:rPr sz="1000" b="0" spc="60" dirty="0">
                          <a:solidFill>
                            <a:srgbClr val="231F20"/>
                          </a:solidFill>
                          <a:latin typeface="Aktiv Grotesk Light"/>
                          <a:cs typeface="Aktiv Grotesk Light"/>
                        </a:rPr>
                        <a:t> </a:t>
                      </a:r>
                      <a:r>
                        <a:rPr sz="1000" b="0" spc="-10" dirty="0">
                          <a:solidFill>
                            <a:srgbClr val="231F20"/>
                          </a:solidFill>
                          <a:latin typeface="Aktiv Grotesk Light"/>
                          <a:cs typeface="Aktiv Grotesk Light"/>
                        </a:rPr>
                        <a:t>1642</a:t>
                      </a:r>
                      <a:r>
                        <a:rPr sz="1050" b="0" spc="-15" baseline="19841" dirty="0">
                          <a:solidFill>
                            <a:srgbClr val="231F20"/>
                          </a:solidFill>
                          <a:latin typeface="Aktiv Grotesk Light"/>
                          <a:cs typeface="Aktiv Grotesk Light"/>
                        </a:rPr>
                        <a:t>28</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5"/>
                  </a:ext>
                </a:extLst>
              </a:tr>
              <a:tr h="629285">
                <a:tc>
                  <a:txBody>
                    <a:bodyPr/>
                    <a:lstStyle/>
                    <a:p>
                      <a:pPr marL="57150">
                        <a:lnSpc>
                          <a:spcPts val="1160"/>
                        </a:lnSpc>
                        <a:spcBef>
                          <a:spcPts val="160"/>
                        </a:spcBef>
                      </a:pPr>
                      <a:r>
                        <a:rPr sz="1000" b="0" dirty="0">
                          <a:solidFill>
                            <a:srgbClr val="231F20"/>
                          </a:solidFill>
                          <a:latin typeface="Aktiv Grotesk Light"/>
                          <a:cs typeface="Aktiv Grotesk Light"/>
                        </a:rPr>
                        <a:t>Spiny</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lizards</a:t>
                      </a:r>
                      <a:endParaRPr sz="1000">
                        <a:latin typeface="Aktiv Grotesk Light"/>
                        <a:cs typeface="Aktiv Grotesk Light"/>
                      </a:endParaRPr>
                    </a:p>
                    <a:p>
                      <a:pPr marL="151130" marR="107950">
                        <a:lnSpc>
                          <a:spcPts val="1120"/>
                        </a:lnSpc>
                        <a:spcBef>
                          <a:spcPts val="60"/>
                        </a:spcBef>
                      </a:pPr>
                      <a:r>
                        <a:rPr sz="1000" b="0" dirty="0">
                          <a:solidFill>
                            <a:srgbClr val="231F20"/>
                          </a:solidFill>
                          <a:latin typeface="Aktiv Grotesk Light"/>
                          <a:cs typeface="Aktiv Grotesk Light"/>
                        </a:rPr>
                        <a:t>(48</a:t>
                      </a:r>
                      <a:r>
                        <a:rPr sz="1000" b="0" spc="90" dirty="0">
                          <a:solidFill>
                            <a:srgbClr val="231F20"/>
                          </a:solidFill>
                          <a:latin typeface="Aktiv Grotesk Light"/>
                          <a:cs typeface="Aktiv Grotesk Light"/>
                        </a:rPr>
                        <a:t> </a:t>
                      </a:r>
                      <a:r>
                        <a:rPr sz="1000" b="0" dirty="0">
                          <a:solidFill>
                            <a:srgbClr val="231F20"/>
                          </a:solidFill>
                          <a:latin typeface="Aktiv Grotesk Light"/>
                          <a:cs typeface="Aktiv Grotesk Light"/>
                        </a:rPr>
                        <a:t>species</a:t>
                      </a:r>
                      <a:r>
                        <a:rPr sz="1000" b="0" spc="90" dirty="0">
                          <a:solidFill>
                            <a:srgbClr val="231F20"/>
                          </a:solidFill>
                          <a:latin typeface="Aktiv Grotesk Light"/>
                          <a:cs typeface="Aktiv Grotesk Light"/>
                        </a:rPr>
                        <a:t> </a:t>
                      </a:r>
                      <a:r>
                        <a:rPr sz="1000" b="0" dirty="0">
                          <a:solidFill>
                            <a:srgbClr val="231F20"/>
                          </a:solidFill>
                          <a:latin typeface="Aktiv Grotesk Light"/>
                          <a:cs typeface="Aktiv Grotesk Light"/>
                        </a:rPr>
                        <a:t>from</a:t>
                      </a:r>
                      <a:r>
                        <a:rPr sz="1000" b="0" spc="95" dirty="0">
                          <a:solidFill>
                            <a:srgbClr val="231F20"/>
                          </a:solidFill>
                          <a:latin typeface="Aktiv Grotesk Light"/>
                          <a:cs typeface="Aktiv Grotesk Light"/>
                        </a:rPr>
                        <a:t> </a:t>
                      </a:r>
                      <a:r>
                        <a:rPr sz="1000" b="0" spc="-25" dirty="0">
                          <a:solidFill>
                            <a:srgbClr val="231F20"/>
                          </a:solidFill>
                          <a:latin typeface="Aktiv Grotesk Light"/>
                          <a:cs typeface="Aktiv Grotesk Light"/>
                        </a:rPr>
                        <a:t>the</a:t>
                      </a:r>
                      <a:r>
                        <a:rPr sz="1000" b="0" dirty="0">
                          <a:solidFill>
                            <a:srgbClr val="231F20"/>
                          </a:solidFill>
                          <a:latin typeface="Aktiv Grotesk Light"/>
                          <a:cs typeface="Aktiv Grotesk Light"/>
                        </a:rPr>
                        <a:t> genus</a:t>
                      </a:r>
                      <a:r>
                        <a:rPr sz="1000" b="0" spc="85" dirty="0">
                          <a:solidFill>
                            <a:srgbClr val="231F20"/>
                          </a:solidFill>
                          <a:latin typeface="Aktiv Grotesk Light"/>
                          <a:cs typeface="Aktiv Grotesk Light"/>
                        </a:rPr>
                        <a:t> </a:t>
                      </a:r>
                      <a:r>
                        <a:rPr sz="1000" b="0" i="1" spc="-10" dirty="0">
                          <a:solidFill>
                            <a:srgbClr val="231F20"/>
                          </a:solidFill>
                          <a:latin typeface="Aktiv Grotesk Light"/>
                          <a:cs typeface="Aktiv Grotesk Light"/>
                        </a:rPr>
                        <a:t>Sceloporus</a:t>
                      </a:r>
                      <a:r>
                        <a:rPr sz="1000" b="0" spc="-10" dirty="0">
                          <a:solidFill>
                            <a:srgbClr val="231F20"/>
                          </a:solidFill>
                          <a:latin typeface="Aktiv Grotesk Light"/>
                          <a:cs typeface="Aktiv Grotesk Light"/>
                        </a:rPr>
                        <a:t>)</a:t>
                      </a:r>
                      <a:endParaRPr sz="1000">
                        <a:latin typeface="Aktiv Grotesk Light"/>
                        <a:cs typeface="Aktiv Grotesk Light"/>
                      </a:endParaRPr>
                    </a:p>
                  </a:txBody>
                  <a:tcPr marL="0" marR="0" marT="20320" marB="0"/>
                </a:tc>
                <a:tc>
                  <a:txBody>
                    <a:bodyPr/>
                    <a:lstStyle/>
                    <a:p>
                      <a:pPr marL="65405">
                        <a:lnSpc>
                          <a:spcPct val="100000"/>
                        </a:lnSpc>
                        <a:spcBef>
                          <a:spcPts val="160"/>
                        </a:spcBef>
                      </a:pPr>
                      <a:r>
                        <a:rPr sz="1000" b="0" spc="-10" dirty="0">
                          <a:solidFill>
                            <a:srgbClr val="231F20"/>
                          </a:solidFill>
                          <a:latin typeface="Aktiv Grotesk Light"/>
                          <a:cs typeface="Aktiv Grotesk Light"/>
                        </a:rPr>
                        <a:t>Mexico</a:t>
                      </a:r>
                      <a:endParaRPr sz="1000">
                        <a:latin typeface="Aktiv Grotesk Light"/>
                        <a:cs typeface="Aktiv Grotesk Light"/>
                      </a:endParaRPr>
                    </a:p>
                  </a:txBody>
                  <a:tcPr marL="0" marR="0" marT="20320" marB="0"/>
                </a:tc>
                <a:tc>
                  <a:txBody>
                    <a:bodyPr/>
                    <a:lstStyle/>
                    <a:p>
                      <a:pPr marL="159385" marR="92075" indent="-94615">
                        <a:lnSpc>
                          <a:spcPts val="1120"/>
                        </a:lnSpc>
                        <a:spcBef>
                          <a:spcPts val="260"/>
                        </a:spcBef>
                      </a:pPr>
                      <a:r>
                        <a:rPr sz="1000" b="0" dirty="0">
                          <a:solidFill>
                            <a:srgbClr val="231F20"/>
                          </a:solidFill>
                          <a:latin typeface="Aktiv Grotesk Light"/>
                          <a:cs typeface="Aktiv Grotesk Light"/>
                        </a:rPr>
                        <a:t>Increased</a:t>
                      </a:r>
                      <a:r>
                        <a:rPr sz="1000" b="0" spc="120" dirty="0">
                          <a:solidFill>
                            <a:srgbClr val="231F20"/>
                          </a:solidFill>
                          <a:latin typeface="Aktiv Grotesk Light"/>
                          <a:cs typeface="Aktiv Grotesk Light"/>
                        </a:rPr>
                        <a:t> </a:t>
                      </a:r>
                      <a:r>
                        <a:rPr sz="1000" b="0" dirty="0">
                          <a:solidFill>
                            <a:srgbClr val="231F20"/>
                          </a:solidFill>
                          <a:latin typeface="Aktiv Grotesk Light"/>
                          <a:cs typeface="Aktiv Grotesk Light"/>
                        </a:rPr>
                        <a:t>maximum</a:t>
                      </a:r>
                      <a:r>
                        <a:rPr sz="1000" b="0" spc="125" dirty="0">
                          <a:solidFill>
                            <a:srgbClr val="231F20"/>
                          </a:solidFill>
                          <a:latin typeface="Aktiv Grotesk Light"/>
                          <a:cs typeface="Aktiv Grotesk Light"/>
                        </a:rPr>
                        <a:t> </a:t>
                      </a:r>
                      <a:r>
                        <a:rPr sz="1000" b="0" dirty="0">
                          <a:solidFill>
                            <a:srgbClr val="231F20"/>
                          </a:solidFill>
                          <a:latin typeface="Aktiv Grotesk Light"/>
                          <a:cs typeface="Aktiv Grotesk Light"/>
                        </a:rPr>
                        <a:t>air</a:t>
                      </a:r>
                      <a:r>
                        <a:rPr sz="1000" b="0" spc="120" dirty="0">
                          <a:solidFill>
                            <a:srgbClr val="231F20"/>
                          </a:solidFill>
                          <a:latin typeface="Aktiv Grotesk Light"/>
                          <a:cs typeface="Aktiv Grotesk Light"/>
                        </a:rPr>
                        <a:t> </a:t>
                      </a:r>
                      <a:r>
                        <a:rPr sz="1000" b="0" spc="-10" dirty="0">
                          <a:solidFill>
                            <a:srgbClr val="231F20"/>
                          </a:solidFill>
                          <a:latin typeface="Aktiv Grotesk Light"/>
                          <a:cs typeface="Aktiv Grotesk Light"/>
                        </a:rPr>
                        <a:t>temperature </a:t>
                      </a:r>
                      <a:r>
                        <a:rPr sz="1000" b="0" dirty="0">
                          <a:solidFill>
                            <a:srgbClr val="231F20"/>
                          </a:solidFill>
                          <a:latin typeface="Aktiv Grotesk Light"/>
                          <a:cs typeface="Aktiv Grotesk Light"/>
                        </a:rPr>
                        <a:t>approaches</a:t>
                      </a:r>
                      <a:r>
                        <a:rPr sz="1000" b="0" spc="155" dirty="0">
                          <a:solidFill>
                            <a:srgbClr val="231F20"/>
                          </a:solidFill>
                          <a:latin typeface="Aktiv Grotesk Light"/>
                          <a:cs typeface="Aktiv Grotesk Light"/>
                        </a:rPr>
                        <a:t> </a:t>
                      </a:r>
                      <a:r>
                        <a:rPr sz="1000" b="0" dirty="0">
                          <a:solidFill>
                            <a:srgbClr val="231F20"/>
                          </a:solidFill>
                          <a:latin typeface="Aktiv Grotesk Light"/>
                          <a:cs typeface="Aktiv Grotesk Light"/>
                        </a:rPr>
                        <a:t>physiological</a:t>
                      </a:r>
                      <a:r>
                        <a:rPr sz="1000" b="0" spc="160" dirty="0">
                          <a:solidFill>
                            <a:srgbClr val="231F20"/>
                          </a:solidFill>
                          <a:latin typeface="Aktiv Grotesk Light"/>
                          <a:cs typeface="Aktiv Grotesk Light"/>
                        </a:rPr>
                        <a:t> </a:t>
                      </a:r>
                      <a:r>
                        <a:rPr sz="1000" b="0" spc="-10" dirty="0">
                          <a:solidFill>
                            <a:srgbClr val="231F20"/>
                          </a:solidFill>
                          <a:latin typeface="Aktiv Grotesk Light"/>
                          <a:cs typeface="Aktiv Grotesk Light"/>
                        </a:rPr>
                        <a:t>limit, </a:t>
                      </a:r>
                      <a:r>
                        <a:rPr sz="1000" b="0" dirty="0">
                          <a:solidFill>
                            <a:srgbClr val="231F20"/>
                          </a:solidFill>
                          <a:latin typeface="Aktiv Grotesk Light"/>
                          <a:cs typeface="Aktiv Grotesk Light"/>
                        </a:rPr>
                        <a:t>seemingly</a:t>
                      </a:r>
                      <a:r>
                        <a:rPr sz="1000" b="0" spc="155" dirty="0">
                          <a:solidFill>
                            <a:srgbClr val="231F20"/>
                          </a:solidFill>
                          <a:latin typeface="Aktiv Grotesk Light"/>
                          <a:cs typeface="Aktiv Grotesk Light"/>
                        </a:rPr>
                        <a:t> </a:t>
                      </a:r>
                      <a:r>
                        <a:rPr sz="1000" b="0" dirty="0">
                          <a:solidFill>
                            <a:srgbClr val="231F20"/>
                          </a:solidFill>
                          <a:latin typeface="Aktiv Grotesk Light"/>
                          <a:cs typeface="Aktiv Grotesk Light"/>
                        </a:rPr>
                        <a:t>causing</a:t>
                      </a:r>
                      <a:r>
                        <a:rPr sz="1000" b="0" spc="155" dirty="0">
                          <a:solidFill>
                            <a:srgbClr val="231F20"/>
                          </a:solidFill>
                          <a:latin typeface="Aktiv Grotesk Light"/>
                          <a:cs typeface="Aktiv Grotesk Light"/>
                        </a:rPr>
                        <a:t> </a:t>
                      </a:r>
                      <a:r>
                        <a:rPr sz="1000" b="0" dirty="0">
                          <a:solidFill>
                            <a:srgbClr val="231F20"/>
                          </a:solidFill>
                          <a:latin typeface="Aktiv Grotesk Light"/>
                          <a:cs typeface="Aktiv Grotesk Light"/>
                        </a:rPr>
                        <a:t>decreased</a:t>
                      </a:r>
                      <a:r>
                        <a:rPr sz="1000" b="0" spc="160" dirty="0">
                          <a:solidFill>
                            <a:srgbClr val="231F20"/>
                          </a:solidFill>
                          <a:latin typeface="Aktiv Grotesk Light"/>
                          <a:cs typeface="Aktiv Grotesk Light"/>
                        </a:rPr>
                        <a:t> </a:t>
                      </a:r>
                      <a:r>
                        <a:rPr sz="1000" b="0" spc="-10" dirty="0">
                          <a:solidFill>
                            <a:srgbClr val="231F20"/>
                          </a:solidFill>
                          <a:latin typeface="Aktiv Grotesk Light"/>
                          <a:cs typeface="Aktiv Grotesk Light"/>
                        </a:rPr>
                        <a:t>surface </a:t>
                      </a:r>
                      <a:r>
                        <a:rPr sz="1000" b="0" dirty="0">
                          <a:solidFill>
                            <a:srgbClr val="231F20"/>
                          </a:solidFill>
                          <a:latin typeface="Aktiv Grotesk Light"/>
                          <a:cs typeface="Aktiv Grotesk Light"/>
                        </a:rPr>
                        <a:t>activity</a:t>
                      </a:r>
                      <a:r>
                        <a:rPr sz="1000" b="0" spc="95" dirty="0">
                          <a:solidFill>
                            <a:srgbClr val="231F20"/>
                          </a:solidFill>
                          <a:latin typeface="Aktiv Grotesk Light"/>
                          <a:cs typeface="Aktiv Grotesk Light"/>
                        </a:rPr>
                        <a:t> </a:t>
                      </a:r>
                      <a:r>
                        <a:rPr sz="1000" b="0" dirty="0">
                          <a:solidFill>
                            <a:srgbClr val="231F20"/>
                          </a:solidFill>
                          <a:latin typeface="Aktiv Grotesk Light"/>
                          <a:cs typeface="Aktiv Grotesk Light"/>
                        </a:rPr>
                        <a:t>during</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the</a:t>
                      </a:r>
                      <a:r>
                        <a:rPr sz="1000" b="0" spc="100" dirty="0">
                          <a:solidFill>
                            <a:srgbClr val="231F20"/>
                          </a:solidFill>
                          <a:latin typeface="Aktiv Grotesk Light"/>
                          <a:cs typeface="Aktiv Grotesk Light"/>
                        </a:rPr>
                        <a:t> </a:t>
                      </a:r>
                      <a:r>
                        <a:rPr sz="1000" b="0" dirty="0">
                          <a:solidFill>
                            <a:srgbClr val="231F20"/>
                          </a:solidFill>
                          <a:latin typeface="Aktiv Grotesk Light"/>
                          <a:cs typeface="Aktiv Grotesk Light"/>
                        </a:rPr>
                        <a:t>reproductive</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season</a:t>
                      </a:r>
                      <a:endParaRPr sz="1000">
                        <a:latin typeface="Aktiv Grotesk Light"/>
                        <a:cs typeface="Aktiv Grotesk Light"/>
                      </a:endParaRPr>
                    </a:p>
                  </a:txBody>
                  <a:tcPr marL="0" marR="0" marT="33020" marB="0"/>
                </a:tc>
                <a:tc>
                  <a:txBody>
                    <a:bodyPr/>
                    <a:lstStyle/>
                    <a:p>
                      <a:pPr marL="64135">
                        <a:lnSpc>
                          <a:spcPct val="100000"/>
                        </a:lnSpc>
                        <a:spcBef>
                          <a:spcPts val="160"/>
                        </a:spcBef>
                      </a:pPr>
                      <a:r>
                        <a:rPr sz="1000" b="0" dirty="0">
                          <a:solidFill>
                            <a:srgbClr val="231F20"/>
                          </a:solidFill>
                          <a:latin typeface="Aktiv Grotesk Light"/>
                          <a:cs typeface="Aktiv Grotesk Light"/>
                        </a:rPr>
                        <a:t>B.</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Sinervo</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et</a:t>
                      </a:r>
                      <a:r>
                        <a:rPr sz="1000" b="0" spc="85" dirty="0">
                          <a:solidFill>
                            <a:srgbClr val="231F20"/>
                          </a:solidFill>
                          <a:latin typeface="Aktiv Grotesk Light"/>
                          <a:cs typeface="Aktiv Grotesk Light"/>
                        </a:rPr>
                        <a:t> </a:t>
                      </a:r>
                      <a:r>
                        <a:rPr sz="1000" b="0" dirty="0">
                          <a:solidFill>
                            <a:srgbClr val="231F20"/>
                          </a:solidFill>
                          <a:latin typeface="Aktiv Grotesk Light"/>
                          <a:cs typeface="Aktiv Grotesk Light"/>
                        </a:rPr>
                        <a:t>al.</a:t>
                      </a:r>
                      <a:r>
                        <a:rPr sz="1000" b="0" spc="80" dirty="0">
                          <a:solidFill>
                            <a:srgbClr val="231F20"/>
                          </a:solidFill>
                          <a:latin typeface="Aktiv Grotesk Light"/>
                          <a:cs typeface="Aktiv Grotesk Light"/>
                        </a:rPr>
                        <a:t> </a:t>
                      </a:r>
                      <a:r>
                        <a:rPr sz="1000" b="0" dirty="0">
                          <a:solidFill>
                            <a:srgbClr val="231F20"/>
                          </a:solidFill>
                          <a:latin typeface="Aktiv Grotesk Light"/>
                          <a:cs typeface="Aktiv Grotesk Light"/>
                        </a:rPr>
                        <a:t>2010.</a:t>
                      </a:r>
                      <a:r>
                        <a:rPr sz="1000" b="0" spc="85" dirty="0">
                          <a:solidFill>
                            <a:srgbClr val="231F20"/>
                          </a:solidFill>
                          <a:latin typeface="Aktiv Grotesk Light"/>
                          <a:cs typeface="Aktiv Grotesk Light"/>
                        </a:rPr>
                        <a:t> </a:t>
                      </a:r>
                      <a:r>
                        <a:rPr sz="1000" b="0" i="1" dirty="0">
                          <a:solidFill>
                            <a:srgbClr val="231F20"/>
                          </a:solidFill>
                          <a:latin typeface="Aktiv Grotesk Light"/>
                          <a:cs typeface="Aktiv Grotesk Light"/>
                        </a:rPr>
                        <a:t>Science</a:t>
                      </a:r>
                      <a:r>
                        <a:rPr sz="1000" b="0" i="1" spc="85" dirty="0">
                          <a:solidFill>
                            <a:srgbClr val="231F20"/>
                          </a:solidFill>
                          <a:latin typeface="Aktiv Grotesk Light"/>
                          <a:cs typeface="Aktiv Grotesk Light"/>
                        </a:rPr>
                        <a:t> </a:t>
                      </a:r>
                      <a:r>
                        <a:rPr sz="1000" b="0" dirty="0">
                          <a:solidFill>
                            <a:srgbClr val="231F20"/>
                          </a:solidFill>
                          <a:latin typeface="Aktiv Grotesk Light"/>
                          <a:cs typeface="Aktiv Grotesk Light"/>
                        </a:rPr>
                        <a:t>328:</a:t>
                      </a:r>
                      <a:r>
                        <a:rPr sz="1000" b="0" spc="85" dirty="0">
                          <a:solidFill>
                            <a:srgbClr val="231F20"/>
                          </a:solidFill>
                          <a:latin typeface="Aktiv Grotesk Light"/>
                          <a:cs typeface="Aktiv Grotesk Light"/>
                        </a:rPr>
                        <a:t> </a:t>
                      </a:r>
                      <a:r>
                        <a:rPr sz="1000" b="0" spc="-10" dirty="0">
                          <a:solidFill>
                            <a:srgbClr val="231F20"/>
                          </a:solidFill>
                          <a:latin typeface="Aktiv Grotesk Light"/>
                          <a:cs typeface="Aktiv Grotesk Light"/>
                        </a:rPr>
                        <a:t>894</a:t>
                      </a:r>
                      <a:r>
                        <a:rPr sz="1050" b="0" spc="-15" baseline="19841" dirty="0">
                          <a:solidFill>
                            <a:srgbClr val="231F20"/>
                          </a:solidFill>
                          <a:latin typeface="Aktiv Grotesk Light"/>
                          <a:cs typeface="Aktiv Grotesk Light"/>
                        </a:rPr>
                        <a:t>21</a:t>
                      </a:r>
                      <a:endParaRPr sz="1050" baseline="19841">
                        <a:latin typeface="Aktiv Grotesk Light"/>
                        <a:cs typeface="Aktiv Grotesk Light"/>
                      </a:endParaRPr>
                    </a:p>
                  </a:txBody>
                  <a:tcPr marL="0" marR="0" marT="20320" marB="0"/>
                </a:tc>
                <a:extLst>
                  <a:ext uri="{0D108BD9-81ED-4DB2-BD59-A6C34878D82A}">
                    <a16:rowId xmlns:a16="http://schemas.microsoft.com/office/drawing/2014/main" val="10006"/>
                  </a:ext>
                </a:extLst>
              </a:tr>
              <a:tr h="516255">
                <a:tc>
                  <a:txBody>
                    <a:bodyPr/>
                    <a:lstStyle/>
                    <a:p>
                      <a:pPr marL="151130" marR="119380" indent="-94615">
                        <a:lnSpc>
                          <a:spcPts val="1120"/>
                        </a:lnSpc>
                        <a:spcBef>
                          <a:spcPts val="260"/>
                        </a:spcBef>
                      </a:pPr>
                      <a:r>
                        <a:rPr sz="1000" b="0" dirty="0">
                          <a:solidFill>
                            <a:srgbClr val="231F20"/>
                          </a:solidFill>
                          <a:latin typeface="Aktiv Grotesk Light"/>
                          <a:cs typeface="Aktiv Grotesk Light"/>
                        </a:rPr>
                        <a:t>Adrar</a:t>
                      </a:r>
                      <a:r>
                        <a:rPr sz="1000" b="0" spc="95" dirty="0">
                          <a:solidFill>
                            <a:srgbClr val="231F20"/>
                          </a:solidFill>
                          <a:latin typeface="Aktiv Grotesk Light"/>
                          <a:cs typeface="Aktiv Grotesk Light"/>
                        </a:rPr>
                        <a:t> </a:t>
                      </a:r>
                      <a:r>
                        <a:rPr sz="1000" b="0" dirty="0">
                          <a:solidFill>
                            <a:srgbClr val="231F20"/>
                          </a:solidFill>
                          <a:latin typeface="Aktiv Grotesk Light"/>
                          <a:cs typeface="Aktiv Grotesk Light"/>
                        </a:rPr>
                        <a:t>mountain</a:t>
                      </a:r>
                      <a:r>
                        <a:rPr sz="1000" b="0" spc="95" dirty="0">
                          <a:solidFill>
                            <a:srgbClr val="231F20"/>
                          </a:solidFill>
                          <a:latin typeface="Aktiv Grotesk Light"/>
                          <a:cs typeface="Aktiv Grotesk Light"/>
                        </a:rPr>
                        <a:t> </a:t>
                      </a:r>
                      <a:r>
                        <a:rPr sz="1000" b="0" spc="-10" dirty="0">
                          <a:solidFill>
                            <a:srgbClr val="231F20"/>
                          </a:solidFill>
                          <a:latin typeface="Aktiv Grotesk Light"/>
                          <a:cs typeface="Aktiv Grotesk Light"/>
                        </a:rPr>
                        <a:t>fishes </a:t>
                      </a:r>
                      <a:r>
                        <a:rPr sz="1000" b="0" dirty="0">
                          <a:solidFill>
                            <a:srgbClr val="231F20"/>
                          </a:solidFill>
                          <a:latin typeface="Aktiv Grotesk Light"/>
                          <a:cs typeface="Aktiv Grotesk Light"/>
                        </a:rPr>
                        <a:t>(multiple</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genera</a:t>
                      </a:r>
                      <a:endParaRPr sz="1000" dirty="0">
                        <a:latin typeface="Aktiv Grotesk Light"/>
                        <a:cs typeface="Aktiv Grotesk Light"/>
                      </a:endParaRPr>
                    </a:p>
                    <a:p>
                      <a:pPr marL="151130">
                        <a:lnSpc>
                          <a:spcPts val="1090"/>
                        </a:lnSpc>
                      </a:pPr>
                      <a:r>
                        <a:rPr sz="1000" b="0" dirty="0">
                          <a:solidFill>
                            <a:srgbClr val="231F20"/>
                          </a:solidFill>
                          <a:latin typeface="Aktiv Grotesk Light"/>
                          <a:cs typeface="Aktiv Grotesk Light"/>
                        </a:rPr>
                        <a:t>and</a:t>
                      </a:r>
                      <a:r>
                        <a:rPr sz="1000" b="0" spc="55" dirty="0">
                          <a:solidFill>
                            <a:srgbClr val="231F20"/>
                          </a:solidFill>
                          <a:latin typeface="Aktiv Grotesk Light"/>
                          <a:cs typeface="Aktiv Grotesk Light"/>
                        </a:rPr>
                        <a:t> </a:t>
                      </a:r>
                      <a:r>
                        <a:rPr sz="1000" b="0" spc="-10" dirty="0">
                          <a:solidFill>
                            <a:srgbClr val="231F20"/>
                          </a:solidFill>
                          <a:latin typeface="Aktiv Grotesk Light"/>
                          <a:cs typeface="Aktiv Grotesk Light"/>
                        </a:rPr>
                        <a:t>species)</a:t>
                      </a:r>
                      <a:endParaRPr sz="1000" dirty="0">
                        <a:latin typeface="Aktiv Grotesk Light"/>
                        <a:cs typeface="Aktiv Grotesk Light"/>
                      </a:endParaRPr>
                    </a:p>
                  </a:txBody>
                  <a:tcPr marL="0" marR="0" marT="33020" marB="0">
                    <a:lnB w="19050">
                      <a:solidFill>
                        <a:srgbClr val="C2DCDF"/>
                      </a:solidFill>
                      <a:prstDash val="solid"/>
                    </a:lnB>
                  </a:tcPr>
                </a:tc>
                <a:tc>
                  <a:txBody>
                    <a:bodyPr/>
                    <a:lstStyle/>
                    <a:p>
                      <a:pPr marL="65405">
                        <a:lnSpc>
                          <a:spcPct val="100000"/>
                        </a:lnSpc>
                        <a:spcBef>
                          <a:spcPts val="160"/>
                        </a:spcBef>
                      </a:pPr>
                      <a:r>
                        <a:rPr sz="1000" b="0" spc="-10" dirty="0">
                          <a:solidFill>
                            <a:srgbClr val="231F20"/>
                          </a:solidFill>
                          <a:latin typeface="Aktiv Grotesk Light"/>
                          <a:cs typeface="Aktiv Grotesk Light"/>
                        </a:rPr>
                        <a:t>Mauritania</a:t>
                      </a:r>
                      <a:endParaRPr sz="1000" dirty="0">
                        <a:latin typeface="Aktiv Grotesk Light"/>
                        <a:cs typeface="Aktiv Grotesk Light"/>
                      </a:endParaRPr>
                    </a:p>
                  </a:txBody>
                  <a:tcPr marL="0" marR="0" marT="20320" marB="0">
                    <a:lnB w="19050">
                      <a:solidFill>
                        <a:srgbClr val="C2DCDF"/>
                      </a:solidFill>
                      <a:prstDash val="solid"/>
                    </a:lnB>
                  </a:tcPr>
                </a:tc>
                <a:tc>
                  <a:txBody>
                    <a:bodyPr/>
                    <a:lstStyle/>
                    <a:p>
                      <a:pPr marL="64769">
                        <a:lnSpc>
                          <a:spcPct val="100000"/>
                        </a:lnSpc>
                        <a:spcBef>
                          <a:spcPts val="160"/>
                        </a:spcBef>
                      </a:pPr>
                      <a:r>
                        <a:rPr sz="1000" b="0" dirty="0">
                          <a:solidFill>
                            <a:srgbClr val="231F20"/>
                          </a:solidFill>
                          <a:latin typeface="Aktiv Grotesk Light"/>
                          <a:cs typeface="Aktiv Grotesk Light"/>
                        </a:rPr>
                        <a:t>Loss</a:t>
                      </a:r>
                      <a:r>
                        <a:rPr sz="1000" b="0" spc="65" dirty="0">
                          <a:solidFill>
                            <a:srgbClr val="231F20"/>
                          </a:solidFill>
                          <a:latin typeface="Aktiv Grotesk Light"/>
                          <a:cs typeface="Aktiv Grotesk Light"/>
                        </a:rPr>
                        <a:t> </a:t>
                      </a:r>
                      <a:r>
                        <a:rPr sz="1000" b="0" dirty="0">
                          <a:solidFill>
                            <a:srgbClr val="231F20"/>
                          </a:solidFill>
                          <a:latin typeface="Aktiv Grotesk Light"/>
                          <a:cs typeface="Aktiv Grotesk Light"/>
                        </a:rPr>
                        <a:t>of</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water</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bodies</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due</a:t>
                      </a:r>
                      <a:r>
                        <a:rPr sz="1000" b="0" spc="70" dirty="0">
                          <a:solidFill>
                            <a:srgbClr val="231F20"/>
                          </a:solidFill>
                          <a:latin typeface="Aktiv Grotesk Light"/>
                          <a:cs typeface="Aktiv Grotesk Light"/>
                        </a:rPr>
                        <a:t> </a:t>
                      </a:r>
                      <a:r>
                        <a:rPr sz="1000" b="0" dirty="0">
                          <a:solidFill>
                            <a:srgbClr val="231F20"/>
                          </a:solidFill>
                          <a:latin typeface="Aktiv Grotesk Light"/>
                          <a:cs typeface="Aktiv Grotesk Light"/>
                        </a:rPr>
                        <a:t>to</a:t>
                      </a:r>
                      <a:r>
                        <a:rPr sz="1000" b="0" spc="70" dirty="0">
                          <a:solidFill>
                            <a:srgbClr val="231F20"/>
                          </a:solidFill>
                          <a:latin typeface="Aktiv Grotesk Light"/>
                          <a:cs typeface="Aktiv Grotesk Light"/>
                        </a:rPr>
                        <a:t> </a:t>
                      </a:r>
                      <a:r>
                        <a:rPr sz="1000" b="0" spc="-10" dirty="0">
                          <a:solidFill>
                            <a:srgbClr val="231F20"/>
                          </a:solidFill>
                          <a:latin typeface="Aktiv Grotesk Light"/>
                          <a:cs typeface="Aktiv Grotesk Light"/>
                        </a:rPr>
                        <a:t>drought</a:t>
                      </a:r>
                      <a:endParaRPr sz="1000" dirty="0">
                        <a:latin typeface="Aktiv Grotesk Light"/>
                        <a:cs typeface="Aktiv Grotesk Light"/>
                      </a:endParaRPr>
                    </a:p>
                  </a:txBody>
                  <a:tcPr marL="0" marR="0" marT="20320" marB="0">
                    <a:lnB w="19050">
                      <a:solidFill>
                        <a:srgbClr val="C2DCDF"/>
                      </a:solidFill>
                      <a:prstDash val="solid"/>
                    </a:lnB>
                  </a:tcPr>
                </a:tc>
                <a:tc>
                  <a:txBody>
                    <a:bodyPr/>
                    <a:lstStyle/>
                    <a:p>
                      <a:pPr marL="64135">
                        <a:lnSpc>
                          <a:spcPct val="100000"/>
                        </a:lnSpc>
                        <a:spcBef>
                          <a:spcPts val="160"/>
                        </a:spcBef>
                      </a:pPr>
                      <a:r>
                        <a:rPr sz="1000" b="0" dirty="0">
                          <a:solidFill>
                            <a:srgbClr val="231F20"/>
                          </a:solidFill>
                          <a:latin typeface="Aktiv Grotesk Light"/>
                          <a:cs typeface="Aktiv Grotesk Light"/>
                        </a:rPr>
                        <a:t>S.</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Trape</a:t>
                      </a:r>
                      <a:r>
                        <a:rPr sz="1000" b="0" spc="60" dirty="0">
                          <a:solidFill>
                            <a:srgbClr val="231F20"/>
                          </a:solidFill>
                          <a:latin typeface="Aktiv Grotesk Light"/>
                          <a:cs typeface="Aktiv Grotesk Light"/>
                        </a:rPr>
                        <a:t> </a:t>
                      </a:r>
                      <a:r>
                        <a:rPr sz="1000" b="0" dirty="0">
                          <a:solidFill>
                            <a:srgbClr val="231F20"/>
                          </a:solidFill>
                          <a:latin typeface="Aktiv Grotesk Light"/>
                          <a:cs typeface="Aktiv Grotesk Light"/>
                        </a:rPr>
                        <a:t>2009.</a:t>
                      </a:r>
                      <a:r>
                        <a:rPr sz="1000" b="0" spc="65" dirty="0">
                          <a:solidFill>
                            <a:srgbClr val="231F20"/>
                          </a:solidFill>
                          <a:latin typeface="Aktiv Grotesk Light"/>
                          <a:cs typeface="Aktiv Grotesk Light"/>
                        </a:rPr>
                        <a:t> </a:t>
                      </a:r>
                      <a:r>
                        <a:rPr sz="1000" b="0" i="1" dirty="0">
                          <a:solidFill>
                            <a:srgbClr val="231F20"/>
                          </a:solidFill>
                          <a:latin typeface="Aktiv Grotesk Light"/>
                          <a:cs typeface="Aktiv Grotesk Light"/>
                        </a:rPr>
                        <a:t>PLoS</a:t>
                      </a:r>
                      <a:r>
                        <a:rPr sz="1000" b="0" i="1" spc="60" dirty="0">
                          <a:solidFill>
                            <a:srgbClr val="231F20"/>
                          </a:solidFill>
                          <a:latin typeface="Aktiv Grotesk Light"/>
                          <a:cs typeface="Aktiv Grotesk Light"/>
                        </a:rPr>
                        <a:t> </a:t>
                      </a:r>
                      <a:r>
                        <a:rPr sz="1000" b="0" i="1" dirty="0">
                          <a:solidFill>
                            <a:srgbClr val="231F20"/>
                          </a:solidFill>
                          <a:latin typeface="Aktiv Grotesk Light"/>
                          <a:cs typeface="Aktiv Grotesk Light"/>
                        </a:rPr>
                        <a:t>One</a:t>
                      </a:r>
                      <a:r>
                        <a:rPr sz="1000" b="0" i="1" spc="60" dirty="0">
                          <a:solidFill>
                            <a:srgbClr val="231F20"/>
                          </a:solidFill>
                          <a:latin typeface="Aktiv Grotesk Light"/>
                          <a:cs typeface="Aktiv Grotesk Light"/>
                        </a:rPr>
                        <a:t> </a:t>
                      </a:r>
                      <a:r>
                        <a:rPr sz="1000" b="0" dirty="0">
                          <a:solidFill>
                            <a:srgbClr val="231F20"/>
                          </a:solidFill>
                          <a:latin typeface="Aktiv Grotesk Light"/>
                          <a:cs typeface="Aktiv Grotesk Light"/>
                        </a:rPr>
                        <a:t>4:</a:t>
                      </a:r>
                      <a:r>
                        <a:rPr sz="1000" b="0" spc="65" dirty="0">
                          <a:solidFill>
                            <a:srgbClr val="231F20"/>
                          </a:solidFill>
                          <a:latin typeface="Aktiv Grotesk Light"/>
                          <a:cs typeface="Aktiv Grotesk Light"/>
                        </a:rPr>
                        <a:t> </a:t>
                      </a:r>
                      <a:r>
                        <a:rPr sz="1000" b="0" spc="-10" dirty="0">
                          <a:solidFill>
                            <a:srgbClr val="231F20"/>
                          </a:solidFill>
                          <a:latin typeface="Aktiv Grotesk Light"/>
                          <a:cs typeface="Aktiv Grotesk Light"/>
                        </a:rPr>
                        <a:t>e4400</a:t>
                      </a:r>
                      <a:r>
                        <a:rPr sz="1050" b="0" spc="-15" baseline="19841" dirty="0">
                          <a:solidFill>
                            <a:srgbClr val="231F20"/>
                          </a:solidFill>
                          <a:latin typeface="Aktiv Grotesk Light"/>
                          <a:cs typeface="Aktiv Grotesk Light"/>
                        </a:rPr>
                        <a:t>22</a:t>
                      </a:r>
                      <a:endParaRPr sz="1050" baseline="19841" dirty="0">
                        <a:latin typeface="Aktiv Grotesk Light"/>
                        <a:cs typeface="Aktiv Grotesk Light"/>
                      </a:endParaRPr>
                    </a:p>
                  </a:txBody>
                  <a:tcPr marL="0" marR="0" marT="20320" marB="0">
                    <a:lnB w="19050">
                      <a:solidFill>
                        <a:srgbClr val="C2DCDF"/>
                      </a:solidFill>
                      <a:prstDash val="solid"/>
                    </a:lnB>
                  </a:tcPr>
                </a:tc>
                <a:extLst>
                  <a:ext uri="{0D108BD9-81ED-4DB2-BD59-A6C34878D82A}">
                    <a16:rowId xmlns:a16="http://schemas.microsoft.com/office/drawing/2014/main" val="10007"/>
                  </a:ext>
                </a:extLst>
              </a:tr>
            </a:tbl>
          </a:graphicData>
        </a:graphic>
      </p:graphicFrame>
      <p:sp>
        <p:nvSpPr>
          <p:cNvPr id="3" name="object 3" title="TABLE 12.1 Examples of local extirpations caused by climate change"/>
          <p:cNvSpPr txBox="1"/>
          <p:nvPr/>
        </p:nvSpPr>
        <p:spPr>
          <a:xfrm>
            <a:off x="2041892" y="5315304"/>
            <a:ext cx="4374515" cy="158115"/>
          </a:xfrm>
          <a:prstGeom prst="rect">
            <a:avLst/>
          </a:prstGeom>
        </p:spPr>
        <p:txBody>
          <a:bodyPr vert="horz" wrap="square" lIns="0" tIns="14604" rIns="0" bIns="0" rtlCol="0">
            <a:spAutoFit/>
          </a:bodyPr>
          <a:lstStyle/>
          <a:p>
            <a:pPr marL="38100">
              <a:lnSpc>
                <a:spcPct val="100000"/>
              </a:lnSpc>
              <a:spcBef>
                <a:spcPts val="114"/>
              </a:spcBef>
            </a:pPr>
            <a:r>
              <a:rPr sz="850" b="0" i="1" spc="45" dirty="0">
                <a:solidFill>
                  <a:srgbClr val="231F20"/>
                </a:solidFill>
                <a:latin typeface="Aktiv Grotesk Light"/>
                <a:cs typeface="Aktiv Grotesk Light"/>
              </a:rPr>
              <a:t>Source</a:t>
            </a:r>
            <a:r>
              <a:rPr sz="850" b="0" spc="45" dirty="0">
                <a:solidFill>
                  <a:srgbClr val="231F20"/>
                </a:solidFill>
                <a:latin typeface="Aktiv Grotesk Light"/>
                <a:cs typeface="Aktiv Grotesk Light"/>
              </a:rPr>
              <a:t>:</a:t>
            </a:r>
            <a:r>
              <a:rPr sz="850" b="0" spc="50" dirty="0">
                <a:solidFill>
                  <a:srgbClr val="231F20"/>
                </a:solidFill>
                <a:latin typeface="Aktiv Grotesk Light"/>
                <a:cs typeface="Aktiv Grotesk Light"/>
              </a:rPr>
              <a:t> From A. </a:t>
            </a:r>
            <a:r>
              <a:rPr sz="850" b="0" spc="30" dirty="0">
                <a:solidFill>
                  <a:srgbClr val="231F20"/>
                </a:solidFill>
                <a:latin typeface="Aktiv Grotesk Light"/>
                <a:cs typeface="Aktiv Grotesk Light"/>
              </a:rPr>
              <a:t>E.</a:t>
            </a:r>
            <a:r>
              <a:rPr sz="850" b="0" spc="50" dirty="0">
                <a:solidFill>
                  <a:srgbClr val="231F20"/>
                </a:solidFill>
                <a:latin typeface="Aktiv Grotesk Light"/>
                <a:cs typeface="Aktiv Grotesk Light"/>
              </a:rPr>
              <a:t> </a:t>
            </a:r>
            <a:r>
              <a:rPr sz="850" b="0" spc="30" dirty="0">
                <a:solidFill>
                  <a:srgbClr val="231F20"/>
                </a:solidFill>
                <a:latin typeface="Aktiv Grotesk Light"/>
                <a:cs typeface="Aktiv Grotesk Light"/>
              </a:rPr>
              <a:t>Cahill</a:t>
            </a:r>
            <a:r>
              <a:rPr sz="850" b="0" spc="50" dirty="0">
                <a:solidFill>
                  <a:srgbClr val="231F20"/>
                </a:solidFill>
                <a:latin typeface="Aktiv Grotesk Light"/>
                <a:cs typeface="Aktiv Grotesk Light"/>
              </a:rPr>
              <a:t> </a:t>
            </a:r>
            <a:r>
              <a:rPr sz="850" b="0" spc="30" dirty="0">
                <a:solidFill>
                  <a:srgbClr val="231F20"/>
                </a:solidFill>
                <a:latin typeface="Aktiv Grotesk Light"/>
                <a:cs typeface="Aktiv Grotesk Light"/>
              </a:rPr>
              <a:t>et</a:t>
            </a:r>
            <a:r>
              <a:rPr sz="850" b="0" spc="50" dirty="0">
                <a:solidFill>
                  <a:srgbClr val="231F20"/>
                </a:solidFill>
                <a:latin typeface="Aktiv Grotesk Light"/>
                <a:cs typeface="Aktiv Grotesk Light"/>
              </a:rPr>
              <a:t> </a:t>
            </a:r>
            <a:r>
              <a:rPr sz="850" b="0" spc="30" dirty="0">
                <a:solidFill>
                  <a:srgbClr val="231F20"/>
                </a:solidFill>
                <a:latin typeface="Aktiv Grotesk Light"/>
                <a:cs typeface="Aktiv Grotesk Light"/>
              </a:rPr>
              <a:t>al.</a:t>
            </a:r>
            <a:r>
              <a:rPr sz="850" b="0" spc="50" dirty="0">
                <a:solidFill>
                  <a:srgbClr val="231F20"/>
                </a:solidFill>
                <a:latin typeface="Aktiv Grotesk Light"/>
                <a:cs typeface="Aktiv Grotesk Light"/>
              </a:rPr>
              <a:t> </a:t>
            </a:r>
            <a:r>
              <a:rPr sz="850" b="0" spc="55" dirty="0">
                <a:solidFill>
                  <a:srgbClr val="231F20"/>
                </a:solidFill>
                <a:latin typeface="Aktiv Grotesk Light"/>
                <a:cs typeface="Aktiv Grotesk Light"/>
              </a:rPr>
              <a:t>2013.</a:t>
            </a:r>
            <a:r>
              <a:rPr sz="850" b="0" spc="50" dirty="0">
                <a:solidFill>
                  <a:srgbClr val="231F20"/>
                </a:solidFill>
                <a:latin typeface="Aktiv Grotesk Light"/>
                <a:cs typeface="Aktiv Grotesk Light"/>
              </a:rPr>
              <a:t> </a:t>
            </a:r>
            <a:r>
              <a:rPr sz="850" b="0" i="1" spc="30" dirty="0">
                <a:solidFill>
                  <a:srgbClr val="231F20"/>
                </a:solidFill>
                <a:latin typeface="Aktiv Grotesk Light"/>
                <a:cs typeface="Aktiv Grotesk Light"/>
              </a:rPr>
              <a:t>Proceedings</a:t>
            </a:r>
            <a:r>
              <a:rPr sz="850" b="0" i="1" spc="50" dirty="0">
                <a:solidFill>
                  <a:srgbClr val="231F20"/>
                </a:solidFill>
                <a:latin typeface="Aktiv Grotesk Light"/>
                <a:cs typeface="Aktiv Grotesk Light"/>
              </a:rPr>
              <a:t> </a:t>
            </a:r>
            <a:r>
              <a:rPr sz="850" b="0" i="1" spc="30" dirty="0">
                <a:solidFill>
                  <a:srgbClr val="231F20"/>
                </a:solidFill>
                <a:latin typeface="Aktiv Grotesk Light"/>
                <a:cs typeface="Aktiv Grotesk Light"/>
              </a:rPr>
              <a:t>of</a:t>
            </a:r>
            <a:r>
              <a:rPr sz="850" b="0" i="1" spc="50" dirty="0">
                <a:solidFill>
                  <a:srgbClr val="231F20"/>
                </a:solidFill>
                <a:latin typeface="Aktiv Grotesk Light"/>
                <a:cs typeface="Aktiv Grotesk Light"/>
              </a:rPr>
              <a:t> </a:t>
            </a:r>
            <a:r>
              <a:rPr sz="850" b="0" i="1" spc="30" dirty="0">
                <a:solidFill>
                  <a:srgbClr val="231F20"/>
                </a:solidFill>
                <a:latin typeface="Aktiv Grotesk Light"/>
                <a:cs typeface="Aktiv Grotesk Light"/>
              </a:rPr>
              <a:t>the</a:t>
            </a:r>
            <a:r>
              <a:rPr sz="850" b="0" i="1" spc="50" dirty="0">
                <a:solidFill>
                  <a:srgbClr val="231F20"/>
                </a:solidFill>
                <a:latin typeface="Aktiv Grotesk Light"/>
                <a:cs typeface="Aktiv Grotesk Light"/>
              </a:rPr>
              <a:t> </a:t>
            </a:r>
            <a:r>
              <a:rPr sz="850" b="0" i="1" spc="30" dirty="0">
                <a:solidFill>
                  <a:srgbClr val="231F20"/>
                </a:solidFill>
                <a:latin typeface="Aktiv Grotesk Light"/>
                <a:cs typeface="Aktiv Grotesk Light"/>
              </a:rPr>
              <a:t>Royal</a:t>
            </a:r>
            <a:r>
              <a:rPr sz="850" b="0" i="1" spc="55" dirty="0">
                <a:solidFill>
                  <a:srgbClr val="231F20"/>
                </a:solidFill>
                <a:latin typeface="Aktiv Grotesk Light"/>
                <a:cs typeface="Aktiv Grotesk Light"/>
              </a:rPr>
              <a:t> </a:t>
            </a:r>
            <a:r>
              <a:rPr sz="850" b="0" i="1" spc="45" dirty="0">
                <a:solidFill>
                  <a:srgbClr val="231F20"/>
                </a:solidFill>
                <a:latin typeface="Aktiv Grotesk Light"/>
                <a:cs typeface="Aktiv Grotesk Light"/>
              </a:rPr>
              <a:t>Society</a:t>
            </a:r>
            <a:r>
              <a:rPr sz="850" b="0" i="1" spc="50" dirty="0">
                <a:solidFill>
                  <a:srgbClr val="231F20"/>
                </a:solidFill>
                <a:latin typeface="Aktiv Grotesk Light"/>
                <a:cs typeface="Aktiv Grotesk Light"/>
              </a:rPr>
              <a:t> </a:t>
            </a:r>
            <a:r>
              <a:rPr sz="850" b="0" i="1" spc="65" dirty="0">
                <a:solidFill>
                  <a:srgbClr val="231F20"/>
                </a:solidFill>
                <a:latin typeface="Aktiv Grotesk Light"/>
                <a:cs typeface="Aktiv Grotesk Light"/>
              </a:rPr>
              <a:t>B</a:t>
            </a:r>
            <a:r>
              <a:rPr sz="850" b="0" i="1" spc="50" dirty="0">
                <a:solidFill>
                  <a:srgbClr val="231F20"/>
                </a:solidFill>
                <a:latin typeface="Aktiv Grotesk Light"/>
                <a:cs typeface="Aktiv Grotesk Light"/>
              </a:rPr>
              <a:t> </a:t>
            </a:r>
            <a:r>
              <a:rPr sz="850" b="0" spc="50" dirty="0">
                <a:solidFill>
                  <a:srgbClr val="231F20"/>
                </a:solidFill>
                <a:latin typeface="Aktiv Grotesk Light"/>
                <a:cs typeface="Aktiv Grotesk Light"/>
              </a:rPr>
              <a:t>280: </a:t>
            </a:r>
            <a:r>
              <a:rPr sz="850" b="0" spc="-20" dirty="0">
                <a:solidFill>
                  <a:srgbClr val="231F20"/>
                </a:solidFill>
                <a:latin typeface="Aktiv Grotesk Light"/>
                <a:cs typeface="Aktiv Grotesk Light"/>
              </a:rPr>
              <a:t>9.</a:t>
            </a:r>
            <a:r>
              <a:rPr sz="900" b="0" spc="-30" baseline="18518" dirty="0">
                <a:solidFill>
                  <a:srgbClr val="231F20"/>
                </a:solidFill>
                <a:latin typeface="Aktiv Grotesk Light"/>
                <a:cs typeface="Aktiv Grotesk Light"/>
              </a:rPr>
              <a:t>20</a:t>
            </a:r>
            <a:endParaRPr sz="900" baseline="18518">
              <a:latin typeface="Aktiv Grotesk Light"/>
              <a:cs typeface="Aktiv Grotesk Light"/>
            </a:endParaRPr>
          </a:p>
        </p:txBody>
      </p:sp>
      <p:sp>
        <p:nvSpPr>
          <p:cNvPr id="4" name="Title 3"/>
          <p:cNvSpPr>
            <a:spLocks noGrp="1"/>
          </p:cNvSpPr>
          <p:nvPr>
            <p:ph type="title"/>
          </p:nvPr>
        </p:nvSpPr>
        <p:spPr>
          <a:xfrm>
            <a:off x="0" y="0"/>
            <a:ext cx="12192000" cy="369332"/>
          </a:xfrm>
        </p:spPr>
        <p:txBody>
          <a:bodyPr/>
          <a:lstStyle/>
          <a:p>
            <a:r>
              <a:rPr lang="en-US" b="1" dirty="0"/>
              <a:t>TABLE 12.1 </a:t>
            </a:r>
            <a:r>
              <a:rPr lang="en-US" dirty="0"/>
              <a:t>Examples of local extirpations caused by climate change</a:t>
            </a:r>
            <a:endParaRPr lang="en-IN" dirty="0"/>
          </a:p>
        </p:txBody>
      </p:sp>
    </p:spTree>
    <p:extLst>
      <p:ext uri="{BB962C8B-B14F-4D97-AF65-F5344CB8AC3E}">
        <p14:creationId xmlns:p14="http://schemas.microsoft.com/office/powerpoint/2010/main" val="875362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12.10 </a:t>
            </a:r>
            <a:r>
              <a:rPr lang="en-US" dirty="0"/>
              <a:t>Geographic range shifts in the Edith </a:t>
            </a:r>
            <a:r>
              <a:rPr lang="en-US" dirty="0" err="1"/>
              <a:t>checkerspot</a:t>
            </a:r>
            <a:r>
              <a:rPr lang="en-US" dirty="0"/>
              <a:t> butterfly (</a:t>
            </a:r>
            <a:r>
              <a:rPr lang="en-US" i="1" dirty="0" err="1"/>
              <a:t>Euphydryas</a:t>
            </a:r>
            <a:r>
              <a:rPr lang="en-US" i="1" dirty="0"/>
              <a:t> </a:t>
            </a:r>
            <a:r>
              <a:rPr lang="en-US" i="1" dirty="0" err="1"/>
              <a:t>editha</a:t>
            </a:r>
            <a:r>
              <a:rPr lang="en-US" dirty="0"/>
              <a:t>). </a:t>
            </a:r>
          </a:p>
        </p:txBody>
      </p:sp>
      <p:pic>
        <p:nvPicPr>
          <p:cNvPr id="2" name="Picture 1" descr="A map and two bar graphs show the geographic range shift in the Edith Checkerspot butterfly. Map A shows the various locations in Canada, U S A and Mexico where the butterfly is extinct and extant. It is extinct in two parts in Canada but extant in other regions. In U S A it is extant mostly around the coastal regions and extinct in the regions away from the coast. In Mexico it is extinct in the coastal regions and extant in few regions away from the coast. B shows set of two bar graphs. First graph shows the percent of Populations extinct along the latitudinal locations. There is an image of butterfly on the top of the graph. The horizontal axis shows the Latitudinal bands from south to north. The vertical axis shows the percent of Populations extinct ranging from 0 to 80. The data in the format Latitudinal bands: percent of Populations extinct is as follows. n=15: 71, 74: 36, 36: 38, 10: 39, 16: 15. Another graph shows the percent of Populations extinct based on the Elevation band in meters. The horizontal axis shows the Elevation bands ranging from 0 to 3450. The vertical axis shows the percent of populations extinct ranging from 0 to 70. The data in the format elevation bands: percent of Populations extinct is as follows. Elevation bands: percent of Populations extinct is as follows. n equals 15: 45, 74: 35, 36: 51, 10; 49, 16: 11. &#10;" title="Figure 12.10 Geographic range shifts in the Edith checkerspot butterfly (Euphydryas edith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82" y="671411"/>
            <a:ext cx="5744636" cy="5515178"/>
          </a:xfrm>
          <a:prstGeom prst="rect">
            <a:avLst/>
          </a:prstGeom>
        </p:spPr>
      </p:pic>
    </p:spTree>
    <p:extLst>
      <p:ext uri="{BB962C8B-B14F-4D97-AF65-F5344CB8AC3E}">
        <p14:creationId xmlns:p14="http://schemas.microsoft.com/office/powerpoint/2010/main" val="295296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12.11 </a:t>
            </a:r>
            <a:r>
              <a:rPr lang="en-US" dirty="0"/>
              <a:t>Range shifts in marine habitats. </a:t>
            </a:r>
          </a:p>
        </p:txBody>
      </p:sp>
      <p:pic>
        <p:nvPicPr>
          <p:cNvPr id="2" name="Picture 1" descr="Illustrations A and B show the Range shifts in marine habitats of American lobster, Red hake, and Black sea bass. A shows the map of the northeast coast of the United States. Based on the observations made from year 1968 to 2015, American lobster, Red hake, Black sea bass seems to have shifted little north from the present location of each of them. B shows three line graphs showing the average distance moved in miles over the same timeframe by each of the organism. The vertical axis shows the Average distance moved in miles from south to north, ranging from negative 50 to 200. The horizontal axis shows the years from 1970 to 2015. Following is the approximate data in the format, year: Average distance moved in miles by American lobster, Red hake, And Black Sea Bass. 1970: 0, 0, 0. 1985: 100, 125, 175. 2000: 120, 150, 100. 2015: 100, 110, 180. &#10;" title="Figure 12.11 Range shifts in marine habita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060" y="1668271"/>
            <a:ext cx="9291880" cy="3521459"/>
          </a:xfrm>
          <a:prstGeom prst="rect">
            <a:avLst/>
          </a:prstGeom>
        </p:spPr>
      </p:pic>
    </p:spTree>
    <p:extLst>
      <p:ext uri="{BB962C8B-B14F-4D97-AF65-F5344CB8AC3E}">
        <p14:creationId xmlns:p14="http://schemas.microsoft.com/office/powerpoint/2010/main" val="2574182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12.12 </a:t>
            </a:r>
            <a:r>
              <a:rPr lang="en-US" dirty="0"/>
              <a:t>Cherry blossoms in Japan. </a:t>
            </a:r>
          </a:p>
        </p:txBody>
      </p:sp>
      <p:pic>
        <p:nvPicPr>
          <p:cNvPr id="2" name="Picture 1" descr="A picture and a graph plotted shows the flowering dates of cherry blossoms in Japan over the years. A shows a picture of cherry blossom trees in full bloom. There are people sitting under it and many more walking by it. B shows a graph showing the flowering date over the years. The horizontal axis shows the year from 850 to 2000. The vertical axis shows the different flowering dates in the month of April. The data in the format year: date is as follows. 850: 10 Apr, 1080: 11 Apr, 1310: 11 Apr, 1540: 16 Apr, 1770: 13 Apr, 2000: 6 Apr. The region from 6 Apr to 14 Apr is marked as Earlier blossom dates. A horizontal dashed line from 15 Apr is marked as Historical Average. &#10;" title="Figure 12.12 Cherry blossoms in Japa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830" y="1538229"/>
            <a:ext cx="9600341" cy="3781543"/>
          </a:xfrm>
          <a:prstGeom prst="rect">
            <a:avLst/>
          </a:prstGeom>
        </p:spPr>
      </p:pic>
    </p:spTree>
    <p:extLst>
      <p:ext uri="{BB962C8B-B14F-4D97-AF65-F5344CB8AC3E}">
        <p14:creationId xmlns:p14="http://schemas.microsoft.com/office/powerpoint/2010/main" val="9531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12.13 </a:t>
            </a:r>
            <a:r>
              <a:rPr lang="en-US" dirty="0"/>
              <a:t>Example of a population asynchrony. </a:t>
            </a:r>
          </a:p>
        </p:txBody>
      </p:sp>
      <p:pic>
        <p:nvPicPr>
          <p:cNvPr id="2" name="Picture 1" descr="Set of three graphs, A, B, and C show an Example of a population asynchrony. Graph a shows the variation in Date of laying eggs in bird from years 1972 to 1996. From year 1972 to 1980, it ranges from 15 to 35. From a little before 1984 to 1988, it ranges between 20 and 35. After this till 1996, it ranges from 15 to 35. A photo shows a bird holding food in its beak, next to a next in which many young birds are looking up with open beaks. Graph B shows the period of reproduction in caterpillars. From year 1972 to 1980 it is from 55 to 65. In 1684, it goes above 65. From year 1888 to 1996, it comes down below 55. Graph C shows the Selection differential. The graph shows that the late laying birds had more success of offspring than the late-laying birds. &#10;" title="Figure 12.13 Example of a population asynchron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532" y="582544"/>
            <a:ext cx="3808936" cy="5859162"/>
          </a:xfrm>
          <a:prstGeom prst="rect">
            <a:avLst/>
          </a:prstGeom>
        </p:spPr>
      </p:pic>
    </p:spTree>
    <p:extLst>
      <p:ext uri="{BB962C8B-B14F-4D97-AF65-F5344CB8AC3E}">
        <p14:creationId xmlns:p14="http://schemas.microsoft.com/office/powerpoint/2010/main" val="394434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12.14 </a:t>
            </a:r>
            <a:r>
              <a:rPr lang="en-US" dirty="0"/>
              <a:t>Climate-driven biome shift in the </a:t>
            </a:r>
            <a:r>
              <a:rPr lang="en-US" dirty="0" err="1"/>
              <a:t>Montseny</a:t>
            </a:r>
            <a:r>
              <a:rPr lang="en-US" dirty="0"/>
              <a:t> Mountains of Spain. </a:t>
            </a:r>
          </a:p>
        </p:txBody>
      </p:sp>
      <p:pic>
        <p:nvPicPr>
          <p:cNvPr id="2" name="Picture 1" descr="A set of two images A and B shows the Climate-driven biome shift in the Montseny mountains of Spain. A shows two images of same mountain. In 1945 picture, the mountain has heather on it. The next picture from 2001 shows the growth of Beech in the same place. B shows an image from 1969 where growth of heathland and grassland is present. While the next image of same place in 2001 shows the growth of oak. &#10;" title="Figure 12.14 Climate-driven biome shift in the Montseny Mountains of Spai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368" y="531876"/>
            <a:ext cx="4779264" cy="5794248"/>
          </a:xfrm>
          <a:prstGeom prst="rect">
            <a:avLst/>
          </a:prstGeom>
        </p:spPr>
      </p:pic>
    </p:spTree>
    <p:extLst>
      <p:ext uri="{BB962C8B-B14F-4D97-AF65-F5344CB8AC3E}">
        <p14:creationId xmlns:p14="http://schemas.microsoft.com/office/powerpoint/2010/main" val="321228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close-up of Pocillopora or cauliflower coral underwat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50" y="825086"/>
            <a:ext cx="6582301" cy="5207828"/>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12.15 </a:t>
            </a:r>
            <a:r>
              <a:rPr lang="en-US" dirty="0"/>
              <a:t>Climate-induced regime shift. Kelp forests </a:t>
            </a:r>
          </a:p>
        </p:txBody>
      </p:sp>
      <p:pic>
        <p:nvPicPr>
          <p:cNvPr id="2" name="Picture 1" descr="Set of three images A, B, and C shows the Climate-induced regime shift in the western coast of Australia. A shows an image with dense green growth on sea bed. B shows short brown sea weeds on the sea bed. C shows the reef cover percent of seaweed turf and kelp forest from years 2000 to 2015 based on the S S T anomaly in degree Celsius. When the temperature was between negative 2 to negative 1, from 2000 to 2011, the percent of seaweed turf lies from 3 to 18. From 2011 onward, the temperature gradually rises a little above 2. During this time, its percent is from 80 to 100. From year 2000 to 2009, from 2 to 3 degree Celsius, the kelp forest percent was between 80 and 100. From 2012 to 2015, when temperature is negative 2, the percent of kelp forest is 0. &#10;" title="Figure 12.15 Climate-induced regime shift. Kelp fores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139" y="914396"/>
            <a:ext cx="9793723" cy="5029208"/>
          </a:xfrm>
          <a:prstGeom prst="rect">
            <a:avLst/>
          </a:prstGeom>
        </p:spPr>
      </p:pic>
    </p:spTree>
    <p:extLst>
      <p:ext uri="{BB962C8B-B14F-4D97-AF65-F5344CB8AC3E}">
        <p14:creationId xmlns:p14="http://schemas.microsoft.com/office/powerpoint/2010/main" val="293725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12.16 </a:t>
            </a:r>
            <a:r>
              <a:rPr lang="en-US" dirty="0"/>
              <a:t>Several examples of how climate-driven changes in species distributions have already begun to impact human physical, social, or cultural well-being (lightest green), ecosystem services (medium green), </a:t>
            </a:r>
            <a:endParaRPr lang="en-IN" dirty="0"/>
          </a:p>
        </p:txBody>
      </p:sp>
      <p:pic>
        <p:nvPicPr>
          <p:cNvPr id="2" name="Picture 1" descr="A world map shows the various species from 1 to 11 marked on it at various places. It shows the effects of changes distribution of these organisms all over the map. The changes listed are, Human/cultural/social, Ecosystem services, Governance, and Climate feedbacks. The organism and its effects are as follows. 1. Bark beetles: Northward and elevational shift of bark beetles in North America driven by warming climate. The combined effects of increasing temperatures and droughts predispose trees to defoliators and to bark beetles, thus contributing to the severity of pest outbreaks, which in turn may impact climate through increasing fuel loads and frequency at high latitudes. 2. Bumblebees: Southern range contraction and elevational shift for southern species of bumblebees in North America and Europe due to climate change. While species have experienced significant losses from equatorward range boundaries, there has been no corresponding expansion of range limits northward for these important pollinators. Shifts to higher elevations have been restricted to southern species. 3. Malaria: Upslope shift in malaria distributions. The median elevation of malaria cases has increased in warmer years in both Ethiopia and western Colombia. In Ethiopia, high-elevation locations previously free of Malaria are now within the viable range for this disease. In Colombia, temperatures have fluctuated without a consistent trend of warming, and Malaria cases at high elevations have fluctuated very closely with the temperature change. 4. Skipjack tuna: Skipjack tuna is projected to become less abundant in western, and more abundant in eastern, areas of the Western and Central Pacific Ocean (W C P O). Several Pacific Island countries in the W C P O depend heavily on skipjack tuna for economic development, government revenue, and food security. 5. Mackerel: Expanded distribution of mackerel into Icelandic waters in the recent warm period since 1996. This expansion initially supported a by catch fishery, which then developed into a direct fishery within the Icelandic E E Z, increasing from about 1700 tonnes in 2006 to about 120,000 tonnes in 2009 and 2010. Negotiations over new quotas for mackerel were keys to discussions of Iceland and the Faeroe Islands joining the E U. 6. Vibrio: Unexpected emergence of Vibrio infections, a bacterial waterborne disease, in northern Europe. Changes in sea surface temperature in the Baltic are thought to be responsible. 7. Sahel vegetation: Changes in Sahel vegetation. Over past decades, vegetation in the Sahel region has changed, affecting the livelihood and culture of people in the region. Pastoralists have increasing difficulties finding dry-season grazing areas for their livestock and suffer from lack of security of tenure over land and resources. 8. Coastal fish: Pole ward range shift in the coastal fish species, Argyrosomus coronus, from Angola into Namibia. This shift crosses Economic Exclusive Zones, complicating fishery management, particularly in light of a lack of congruence in the fisheries policies between nations. 9. Arctic vegetation: Altered distribution, composition, and density of terrestrial vegetation in the Arctic, driven by climate warming, through both increasing average temperatures and a longer growing season. These changes in vegetation affect the albedo, vegetation biomass, and evapotranspiration, exacerbating climate warming. 10. Oil sardine: Northward shift in the range of the oil sardine. Historically, the sardine had a restricted distribution between 8°N and 14°N, but in the past two decades, it has increased in abundance to the north: the region 14°N–20°N now makes up 15% of the catch. The range shift of the species is a boon for coastal fishing communities in this region in India. 11. Kelp, fish, and invertebrates: Range contraction of 100 km in kelp forests and other habitat-forming seaweeds in Western Australia. Increases in warm-water fish and invertebrates associated with ocean warming, leading to increased herbivory, loss of kelp and replacement of by seaweed turf eastern and western Australia. These changes in ecosystem structure could impact Australia’s most valuable single-species fishery or rock lobst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716" y="751426"/>
            <a:ext cx="4590566" cy="5781690"/>
          </a:xfrm>
          <a:prstGeom prst="rect">
            <a:avLst/>
          </a:prstGeom>
        </p:spPr>
      </p:pic>
    </p:spTree>
    <p:extLst>
      <p:ext uri="{BB962C8B-B14F-4D97-AF65-F5344CB8AC3E}">
        <p14:creationId xmlns:p14="http://schemas.microsoft.com/office/powerpoint/2010/main" val="422094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12.2 Examples of freely available tools that can be used to answer key management questions about the effects of climate change on species and their habitats"/>
          <p:cNvGraphicFramePr>
            <a:graphicFrameLocks noGrp="1"/>
          </p:cNvGraphicFramePr>
          <p:nvPr>
            <p:extLst>
              <p:ext uri="{D42A27DB-BD31-4B8C-83A1-F6EECF244321}">
                <p14:modId xmlns:p14="http://schemas.microsoft.com/office/powerpoint/2010/main" val="2497127201"/>
              </p:ext>
            </p:extLst>
          </p:nvPr>
        </p:nvGraphicFramePr>
        <p:xfrm>
          <a:off x="2119754" y="1228085"/>
          <a:ext cx="7952739" cy="4077970"/>
        </p:xfrm>
        <a:graphic>
          <a:graphicData uri="http://schemas.openxmlformats.org/drawingml/2006/table">
            <a:tbl>
              <a:tblPr firstRow="1" bandRow="1">
                <a:tableStyleId>{2D5ABB26-0587-4C30-8999-92F81FD0307C}</a:tableStyleId>
              </a:tblPr>
              <a:tblGrid>
                <a:gridCol w="1798320">
                  <a:extLst>
                    <a:ext uri="{9D8B030D-6E8A-4147-A177-3AD203B41FA5}">
                      <a16:colId xmlns:a16="http://schemas.microsoft.com/office/drawing/2014/main" val="20000"/>
                    </a:ext>
                  </a:extLst>
                </a:gridCol>
                <a:gridCol w="1804670">
                  <a:extLst>
                    <a:ext uri="{9D8B030D-6E8A-4147-A177-3AD203B41FA5}">
                      <a16:colId xmlns:a16="http://schemas.microsoft.com/office/drawing/2014/main" val="20001"/>
                    </a:ext>
                  </a:extLst>
                </a:gridCol>
                <a:gridCol w="1583689">
                  <a:extLst>
                    <a:ext uri="{9D8B030D-6E8A-4147-A177-3AD203B41FA5}">
                      <a16:colId xmlns:a16="http://schemas.microsoft.com/office/drawing/2014/main" val="20002"/>
                    </a:ext>
                  </a:extLst>
                </a:gridCol>
                <a:gridCol w="2766060">
                  <a:extLst>
                    <a:ext uri="{9D8B030D-6E8A-4147-A177-3AD203B41FA5}">
                      <a16:colId xmlns:a16="http://schemas.microsoft.com/office/drawing/2014/main" val="20003"/>
                    </a:ext>
                  </a:extLst>
                </a:gridCol>
              </a:tblGrid>
              <a:tr h="202565">
                <a:tc>
                  <a:txBody>
                    <a:bodyPr/>
                    <a:lstStyle/>
                    <a:p>
                      <a:pPr marL="56515">
                        <a:lnSpc>
                          <a:spcPts val="1250"/>
                        </a:lnSpc>
                      </a:pPr>
                      <a:r>
                        <a:rPr sz="1050" b="0" spc="-10" dirty="0">
                          <a:solidFill>
                            <a:srgbClr val="231F20"/>
                          </a:solidFill>
                          <a:latin typeface="Aktiv Grotesk Medium"/>
                          <a:cs typeface="Aktiv Grotesk Medium"/>
                        </a:rPr>
                        <a:t>Question</a:t>
                      </a:r>
                      <a:endParaRPr sz="1050">
                        <a:latin typeface="Aktiv Grotesk Medium"/>
                        <a:cs typeface="Aktiv Grotesk Medium"/>
                      </a:endParaRPr>
                    </a:p>
                  </a:txBody>
                  <a:tcPr marL="0" marR="0" marT="0" marB="0">
                    <a:lnB w="19050">
                      <a:solidFill>
                        <a:srgbClr val="C2DCDF"/>
                      </a:solidFill>
                      <a:prstDash val="solid"/>
                    </a:lnB>
                  </a:tcPr>
                </a:tc>
                <a:tc>
                  <a:txBody>
                    <a:bodyPr/>
                    <a:lstStyle/>
                    <a:p>
                      <a:pPr marL="63500">
                        <a:lnSpc>
                          <a:spcPts val="1250"/>
                        </a:lnSpc>
                      </a:pPr>
                      <a:r>
                        <a:rPr sz="1050" b="0" spc="-20" dirty="0">
                          <a:solidFill>
                            <a:srgbClr val="231F20"/>
                          </a:solidFill>
                          <a:latin typeface="Aktiv Grotesk Medium"/>
                          <a:cs typeface="Aktiv Grotesk Medium"/>
                        </a:rPr>
                        <a:t>Tool</a:t>
                      </a:r>
                      <a:endParaRPr sz="1050">
                        <a:latin typeface="Aktiv Grotesk Medium"/>
                        <a:cs typeface="Aktiv Grotesk Medium"/>
                      </a:endParaRPr>
                    </a:p>
                  </a:txBody>
                  <a:tcPr marL="0" marR="0" marT="0" marB="0">
                    <a:lnB w="19050">
                      <a:solidFill>
                        <a:srgbClr val="C2DCDF"/>
                      </a:solidFill>
                      <a:prstDash val="solid"/>
                    </a:lnB>
                  </a:tcPr>
                </a:tc>
                <a:tc>
                  <a:txBody>
                    <a:bodyPr/>
                    <a:lstStyle/>
                    <a:p>
                      <a:pPr marL="80010">
                        <a:lnSpc>
                          <a:spcPts val="1250"/>
                        </a:lnSpc>
                      </a:pPr>
                      <a:r>
                        <a:rPr sz="1050" b="0" spc="-10" dirty="0">
                          <a:solidFill>
                            <a:srgbClr val="231F20"/>
                          </a:solidFill>
                          <a:latin typeface="Aktiv Grotesk Medium"/>
                          <a:cs typeface="Aktiv Grotesk Medium"/>
                        </a:rPr>
                        <a:t>Scale</a:t>
                      </a:r>
                      <a:endParaRPr sz="1050">
                        <a:latin typeface="Aktiv Grotesk Medium"/>
                        <a:cs typeface="Aktiv Grotesk Medium"/>
                      </a:endParaRPr>
                    </a:p>
                  </a:txBody>
                  <a:tcPr marL="0" marR="0" marT="0" marB="0">
                    <a:lnB w="19050">
                      <a:solidFill>
                        <a:srgbClr val="C2DCDF"/>
                      </a:solidFill>
                      <a:prstDash val="solid"/>
                    </a:lnB>
                  </a:tcPr>
                </a:tc>
                <a:tc>
                  <a:txBody>
                    <a:bodyPr/>
                    <a:lstStyle/>
                    <a:p>
                      <a:pPr marL="121920">
                        <a:lnSpc>
                          <a:spcPts val="1250"/>
                        </a:lnSpc>
                      </a:pPr>
                      <a:r>
                        <a:rPr sz="1050" b="0" spc="-10" dirty="0">
                          <a:solidFill>
                            <a:srgbClr val="231F20"/>
                          </a:solidFill>
                          <a:latin typeface="Aktiv Grotesk Medium"/>
                          <a:cs typeface="Aktiv Grotesk Medium"/>
                        </a:rPr>
                        <a:t>Variables</a:t>
                      </a:r>
                      <a:endParaRPr sz="1050">
                        <a:latin typeface="Aktiv Grotesk Medium"/>
                        <a:cs typeface="Aktiv Grotesk Medium"/>
                      </a:endParaRPr>
                    </a:p>
                  </a:txBody>
                  <a:tcPr marL="0" marR="0" marT="0" marB="0">
                    <a:lnB w="19050">
                      <a:solidFill>
                        <a:srgbClr val="C2DCDF"/>
                      </a:solidFill>
                      <a:prstDash val="solid"/>
                    </a:lnB>
                  </a:tcPr>
                </a:tc>
                <a:extLst>
                  <a:ext uri="{0D108BD9-81ED-4DB2-BD59-A6C34878D82A}">
                    <a16:rowId xmlns:a16="http://schemas.microsoft.com/office/drawing/2014/main" val="10000"/>
                  </a:ext>
                </a:extLst>
              </a:tr>
              <a:tr h="490855">
                <a:tc>
                  <a:txBody>
                    <a:bodyPr/>
                    <a:lstStyle/>
                    <a:p>
                      <a:pPr marL="149860" marR="161925" indent="-93980">
                        <a:lnSpc>
                          <a:spcPts val="1110"/>
                        </a:lnSpc>
                        <a:spcBef>
                          <a:spcPts val="320"/>
                        </a:spcBef>
                      </a:pPr>
                      <a:r>
                        <a:rPr sz="950" b="0" spc="50" dirty="0">
                          <a:solidFill>
                            <a:srgbClr val="231F20"/>
                          </a:solidFill>
                          <a:latin typeface="Aktiv Grotesk Light"/>
                          <a:cs typeface="Aktiv Grotesk Light"/>
                        </a:rPr>
                        <a:t>How</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is</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climate</a:t>
                      </a:r>
                      <a:r>
                        <a:rPr sz="950" b="0" spc="85" dirty="0">
                          <a:solidFill>
                            <a:srgbClr val="231F20"/>
                          </a:solidFill>
                          <a:latin typeface="Aktiv Grotesk Light"/>
                          <a:cs typeface="Aktiv Grotesk Light"/>
                        </a:rPr>
                        <a:t> </a:t>
                      </a:r>
                      <a:r>
                        <a:rPr sz="950" b="0" spc="20" dirty="0">
                          <a:solidFill>
                            <a:srgbClr val="231F20"/>
                          </a:solidFill>
                          <a:latin typeface="Aktiv Grotesk Light"/>
                          <a:cs typeface="Aktiv Grotesk Light"/>
                        </a:rPr>
                        <a:t>projected</a:t>
                      </a:r>
                      <a:r>
                        <a:rPr sz="950" b="0" spc="85" dirty="0">
                          <a:solidFill>
                            <a:srgbClr val="231F20"/>
                          </a:solidFill>
                          <a:latin typeface="Aktiv Grotesk Light"/>
                          <a:cs typeface="Aktiv Grotesk Light"/>
                        </a:rPr>
                        <a:t> </a:t>
                      </a:r>
                      <a:r>
                        <a:rPr sz="950" b="0" spc="-25" dirty="0">
                          <a:solidFill>
                            <a:srgbClr val="231F20"/>
                          </a:solidFill>
                          <a:latin typeface="Aktiv Grotesk Light"/>
                          <a:cs typeface="Aktiv Grotesk Light"/>
                        </a:rPr>
                        <a:t>to</a:t>
                      </a:r>
                      <a:r>
                        <a:rPr sz="950" b="0" spc="-10" dirty="0">
                          <a:solidFill>
                            <a:srgbClr val="231F20"/>
                          </a:solidFill>
                          <a:latin typeface="Aktiv Grotesk Light"/>
                          <a:cs typeface="Aktiv Grotesk Light"/>
                        </a:rPr>
                        <a:t> change?</a:t>
                      </a:r>
                      <a:endParaRPr sz="950">
                        <a:latin typeface="Aktiv Grotesk Light"/>
                        <a:cs typeface="Aktiv Grotesk Light"/>
                      </a:endParaRPr>
                    </a:p>
                  </a:txBody>
                  <a:tcPr marL="0" marR="0" marT="40640" marB="0">
                    <a:lnT w="19050">
                      <a:solidFill>
                        <a:srgbClr val="C2DCDF"/>
                      </a:solidFill>
                      <a:prstDash val="solid"/>
                    </a:lnT>
                  </a:tcPr>
                </a:tc>
                <a:tc>
                  <a:txBody>
                    <a:bodyPr/>
                    <a:lstStyle/>
                    <a:p>
                      <a:pPr marL="63500">
                        <a:lnSpc>
                          <a:spcPct val="100000"/>
                        </a:lnSpc>
                        <a:spcBef>
                          <a:spcPts val="259"/>
                        </a:spcBef>
                      </a:pPr>
                      <a:r>
                        <a:rPr sz="950" b="0" spc="-10" dirty="0">
                          <a:solidFill>
                            <a:srgbClr val="231F20"/>
                          </a:solidFill>
                          <a:latin typeface="Aktiv Grotesk Light"/>
                          <a:cs typeface="Aktiv Grotesk Light"/>
                        </a:rPr>
                        <a:t>WorldClim</a:t>
                      </a:r>
                      <a:endParaRPr sz="950">
                        <a:latin typeface="Aktiv Grotesk Light"/>
                        <a:cs typeface="Aktiv Grotesk Light"/>
                      </a:endParaRPr>
                    </a:p>
                  </a:txBody>
                  <a:tcPr marL="0" marR="0" marT="33019" marB="0">
                    <a:lnT w="19050">
                      <a:solidFill>
                        <a:srgbClr val="C2DCDF"/>
                      </a:solidFill>
                      <a:prstDash val="solid"/>
                    </a:lnT>
                  </a:tcPr>
                </a:tc>
                <a:tc>
                  <a:txBody>
                    <a:bodyPr/>
                    <a:lstStyle/>
                    <a:p>
                      <a:pPr marL="80010">
                        <a:lnSpc>
                          <a:spcPct val="100000"/>
                        </a:lnSpc>
                        <a:spcBef>
                          <a:spcPts val="259"/>
                        </a:spcBef>
                      </a:pPr>
                      <a:r>
                        <a:rPr sz="950" b="0" spc="-10" dirty="0">
                          <a:solidFill>
                            <a:srgbClr val="231F20"/>
                          </a:solidFill>
                          <a:latin typeface="Aktiv Grotesk Light"/>
                          <a:cs typeface="Aktiv Grotesk Light"/>
                        </a:rPr>
                        <a:t>Global</a:t>
                      </a:r>
                      <a:endParaRPr sz="950">
                        <a:latin typeface="Aktiv Grotesk Light"/>
                        <a:cs typeface="Aktiv Grotesk Light"/>
                      </a:endParaRPr>
                    </a:p>
                  </a:txBody>
                  <a:tcPr marL="0" marR="0" marT="33019" marB="0">
                    <a:lnT w="19050">
                      <a:solidFill>
                        <a:srgbClr val="C2DCDF"/>
                      </a:solidFill>
                      <a:prstDash val="solid"/>
                    </a:lnT>
                  </a:tcPr>
                </a:tc>
                <a:tc>
                  <a:txBody>
                    <a:bodyPr/>
                    <a:lstStyle/>
                    <a:p>
                      <a:pPr marL="215900" marR="210820" indent="-93980" algn="just">
                        <a:lnSpc>
                          <a:spcPts val="1110"/>
                        </a:lnSpc>
                        <a:spcBef>
                          <a:spcPts val="320"/>
                        </a:spcBef>
                      </a:pPr>
                      <a:r>
                        <a:rPr sz="950" b="0" spc="20" dirty="0">
                          <a:solidFill>
                            <a:srgbClr val="231F20"/>
                          </a:solidFill>
                          <a:latin typeface="Aktiv Grotesk Light"/>
                          <a:cs typeface="Aktiv Grotesk Light"/>
                        </a:rPr>
                        <a:t>Temperature,</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precipitation,</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solar</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radiation, </a:t>
                      </a:r>
                      <a:r>
                        <a:rPr sz="950" b="0" spc="10" dirty="0">
                          <a:solidFill>
                            <a:srgbClr val="231F20"/>
                          </a:solidFill>
                          <a:latin typeface="Aktiv Grotesk Light"/>
                          <a:cs typeface="Aktiv Grotesk Light"/>
                        </a:rPr>
                        <a:t>wind</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speed,</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water</a:t>
                      </a:r>
                      <a:r>
                        <a:rPr sz="950" b="0" spc="165" dirty="0">
                          <a:solidFill>
                            <a:srgbClr val="231F20"/>
                          </a:solidFill>
                          <a:latin typeface="Aktiv Grotesk Light"/>
                          <a:cs typeface="Aktiv Grotesk Light"/>
                        </a:rPr>
                        <a:t> </a:t>
                      </a:r>
                      <a:r>
                        <a:rPr sz="950" b="0" spc="10" dirty="0">
                          <a:solidFill>
                            <a:srgbClr val="231F20"/>
                          </a:solidFill>
                          <a:latin typeface="Aktiv Grotesk Light"/>
                          <a:cs typeface="Aktiv Grotesk Light"/>
                        </a:rPr>
                        <a:t>vapor</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pressure,</a:t>
                      </a:r>
                      <a:r>
                        <a:rPr sz="950" b="0" spc="165" dirty="0">
                          <a:solidFill>
                            <a:srgbClr val="231F20"/>
                          </a:solidFill>
                          <a:latin typeface="Aktiv Grotesk Light"/>
                          <a:cs typeface="Aktiv Grotesk Light"/>
                        </a:rPr>
                        <a:t> </a:t>
                      </a:r>
                      <a:r>
                        <a:rPr sz="950" b="0" spc="-10" dirty="0">
                          <a:solidFill>
                            <a:srgbClr val="231F20"/>
                          </a:solidFill>
                          <a:latin typeface="Aktiv Grotesk Light"/>
                          <a:cs typeface="Aktiv Grotesk Light"/>
                        </a:rPr>
                        <a:t>other </a:t>
                      </a:r>
                      <a:r>
                        <a:rPr sz="950" b="0" spc="20" dirty="0">
                          <a:solidFill>
                            <a:srgbClr val="231F20"/>
                          </a:solidFill>
                          <a:latin typeface="Aktiv Grotesk Light"/>
                          <a:cs typeface="Aktiv Grotesk Light"/>
                        </a:rPr>
                        <a:t>bioclimatic</a:t>
                      </a:r>
                      <a:r>
                        <a:rPr sz="950" b="0" spc="155" dirty="0">
                          <a:solidFill>
                            <a:srgbClr val="231F20"/>
                          </a:solidFill>
                          <a:latin typeface="Aktiv Grotesk Light"/>
                          <a:cs typeface="Aktiv Grotesk Light"/>
                        </a:rPr>
                        <a:t> </a:t>
                      </a:r>
                      <a:r>
                        <a:rPr sz="950" b="0" spc="-10" dirty="0">
                          <a:solidFill>
                            <a:srgbClr val="231F20"/>
                          </a:solidFill>
                          <a:latin typeface="Aktiv Grotesk Light"/>
                          <a:cs typeface="Aktiv Grotesk Light"/>
                        </a:rPr>
                        <a:t>variables</a:t>
                      </a:r>
                      <a:endParaRPr sz="950">
                        <a:latin typeface="Aktiv Grotesk Light"/>
                        <a:cs typeface="Aktiv Grotesk Light"/>
                      </a:endParaRPr>
                    </a:p>
                  </a:txBody>
                  <a:tcPr marL="0" marR="0" marT="40640" marB="0">
                    <a:lnT w="19050">
                      <a:solidFill>
                        <a:srgbClr val="C2DCDF"/>
                      </a:solidFill>
                      <a:prstDash val="solid"/>
                    </a:lnT>
                  </a:tcPr>
                </a:tc>
                <a:extLst>
                  <a:ext uri="{0D108BD9-81ED-4DB2-BD59-A6C34878D82A}">
                    <a16:rowId xmlns:a16="http://schemas.microsoft.com/office/drawing/2014/main" val="10001"/>
                  </a:ext>
                </a:extLst>
              </a:tr>
              <a:tr h="201930">
                <a:tc>
                  <a:txBody>
                    <a:bodyPr/>
                    <a:lstStyle/>
                    <a:p>
                      <a:pPr>
                        <a:lnSpc>
                          <a:spcPct val="100000"/>
                        </a:lnSpc>
                      </a:pPr>
                      <a:endParaRPr sz="1000">
                        <a:latin typeface="Times New Roman"/>
                        <a:cs typeface="Times New Roman"/>
                      </a:endParaRPr>
                    </a:p>
                  </a:txBody>
                  <a:tcPr marL="0" marR="0" marT="0" marB="0"/>
                </a:tc>
                <a:tc>
                  <a:txBody>
                    <a:bodyPr/>
                    <a:lstStyle/>
                    <a:p>
                      <a:pPr marL="63500">
                        <a:lnSpc>
                          <a:spcPct val="100000"/>
                        </a:lnSpc>
                        <a:spcBef>
                          <a:spcPts val="195"/>
                        </a:spcBef>
                      </a:pPr>
                      <a:r>
                        <a:rPr sz="950" b="0" spc="-10" dirty="0">
                          <a:solidFill>
                            <a:srgbClr val="231F20"/>
                          </a:solidFill>
                          <a:latin typeface="Aktiv Grotesk Light"/>
                          <a:cs typeface="Aktiv Grotesk Light"/>
                        </a:rPr>
                        <a:t>ClimateData</a:t>
                      </a:r>
                      <a:endParaRPr sz="950">
                        <a:latin typeface="Aktiv Grotesk Light"/>
                        <a:cs typeface="Aktiv Grotesk Light"/>
                      </a:endParaRPr>
                    </a:p>
                  </a:txBody>
                  <a:tcPr marL="0" marR="0" marT="24765" marB="0"/>
                </a:tc>
                <a:tc>
                  <a:txBody>
                    <a:bodyPr/>
                    <a:lstStyle/>
                    <a:p>
                      <a:pPr marL="80010">
                        <a:lnSpc>
                          <a:spcPct val="100000"/>
                        </a:lnSpc>
                        <a:spcBef>
                          <a:spcPts val="195"/>
                        </a:spcBef>
                      </a:pPr>
                      <a:r>
                        <a:rPr sz="950" b="0" spc="10" dirty="0">
                          <a:solidFill>
                            <a:srgbClr val="231F20"/>
                          </a:solidFill>
                          <a:latin typeface="Aktiv Grotesk Light"/>
                          <a:cs typeface="Aktiv Grotesk Light"/>
                        </a:rPr>
                        <a:t>Regional</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(United</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a:t>
                      </a:r>
                      <a:endParaRPr sz="950">
                        <a:latin typeface="Aktiv Grotesk Light"/>
                        <a:cs typeface="Aktiv Grotesk Light"/>
                      </a:endParaRPr>
                    </a:p>
                  </a:txBody>
                  <a:tcPr marL="0" marR="0" marT="24765" marB="0"/>
                </a:tc>
                <a:tc>
                  <a:txBody>
                    <a:bodyPr/>
                    <a:lstStyle/>
                    <a:p>
                      <a:pPr marL="121920">
                        <a:lnSpc>
                          <a:spcPct val="100000"/>
                        </a:lnSpc>
                        <a:spcBef>
                          <a:spcPts val="195"/>
                        </a:spcBef>
                      </a:pPr>
                      <a:r>
                        <a:rPr sz="950" b="0" spc="10" dirty="0">
                          <a:solidFill>
                            <a:srgbClr val="231F20"/>
                          </a:solidFill>
                          <a:latin typeface="Aktiv Grotesk Light"/>
                          <a:cs typeface="Aktiv Grotesk Light"/>
                        </a:rPr>
                        <a:t>Temperature,</a:t>
                      </a:r>
                      <a:r>
                        <a:rPr sz="950" b="0" spc="210" dirty="0">
                          <a:solidFill>
                            <a:srgbClr val="231F20"/>
                          </a:solidFill>
                          <a:latin typeface="Aktiv Grotesk Light"/>
                          <a:cs typeface="Aktiv Grotesk Light"/>
                        </a:rPr>
                        <a:t> </a:t>
                      </a:r>
                      <a:r>
                        <a:rPr sz="950" b="0" spc="-10" dirty="0">
                          <a:solidFill>
                            <a:srgbClr val="231F20"/>
                          </a:solidFill>
                          <a:latin typeface="Aktiv Grotesk Light"/>
                          <a:cs typeface="Aktiv Grotesk Light"/>
                        </a:rPr>
                        <a:t>precipitation</a:t>
                      </a:r>
                      <a:endParaRPr sz="950">
                        <a:latin typeface="Aktiv Grotesk Light"/>
                        <a:cs typeface="Aktiv Grotesk Light"/>
                      </a:endParaRPr>
                    </a:p>
                  </a:txBody>
                  <a:tcPr marL="0" marR="0" marT="24765" marB="0"/>
                </a:tc>
                <a:extLst>
                  <a:ext uri="{0D108BD9-81ED-4DB2-BD59-A6C34878D82A}">
                    <a16:rowId xmlns:a16="http://schemas.microsoft.com/office/drawing/2014/main" val="10002"/>
                  </a:ext>
                </a:extLst>
              </a:tr>
              <a:tr h="342265">
                <a:tc>
                  <a:txBody>
                    <a:bodyPr/>
                    <a:lstStyle/>
                    <a:p>
                      <a:pPr marL="149860" marR="55880" indent="-93980">
                        <a:lnSpc>
                          <a:spcPts val="1110"/>
                        </a:lnSpc>
                        <a:spcBef>
                          <a:spcPts val="259"/>
                        </a:spcBef>
                      </a:pPr>
                      <a:r>
                        <a:rPr sz="950" b="0" spc="50" dirty="0">
                          <a:solidFill>
                            <a:srgbClr val="231F20"/>
                          </a:solidFill>
                          <a:latin typeface="Aktiv Grotesk Light"/>
                          <a:cs typeface="Aktiv Grotesk Light"/>
                        </a:rPr>
                        <a:t>How</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vulnerable</a:t>
                      </a:r>
                      <a:r>
                        <a:rPr sz="950" b="0" spc="70" dirty="0">
                          <a:solidFill>
                            <a:srgbClr val="231F20"/>
                          </a:solidFill>
                          <a:latin typeface="Aktiv Grotesk Light"/>
                          <a:cs typeface="Aktiv Grotesk Light"/>
                        </a:rPr>
                        <a:t> </a:t>
                      </a:r>
                      <a:r>
                        <a:rPr sz="950" b="0" spc="20" dirty="0">
                          <a:solidFill>
                            <a:srgbClr val="231F20"/>
                          </a:solidFill>
                          <a:latin typeface="Aktiv Grotesk Light"/>
                          <a:cs typeface="Aktiv Grotesk Light"/>
                        </a:rPr>
                        <a:t>is</a:t>
                      </a:r>
                      <a:r>
                        <a:rPr sz="950" b="0" spc="70" dirty="0">
                          <a:solidFill>
                            <a:srgbClr val="231F20"/>
                          </a:solidFill>
                          <a:latin typeface="Aktiv Grotesk Light"/>
                          <a:cs typeface="Aktiv Grotesk Light"/>
                        </a:rPr>
                        <a:t> </a:t>
                      </a:r>
                      <a:r>
                        <a:rPr sz="950" b="0" spc="-25" dirty="0">
                          <a:solidFill>
                            <a:srgbClr val="231F20"/>
                          </a:solidFill>
                          <a:latin typeface="Aktiv Grotesk Light"/>
                          <a:cs typeface="Aktiv Grotesk Light"/>
                        </a:rPr>
                        <a:t>the</a:t>
                      </a:r>
                      <a:r>
                        <a:rPr sz="950" b="0" spc="500" dirty="0">
                          <a:solidFill>
                            <a:srgbClr val="231F20"/>
                          </a:solidFill>
                          <a:latin typeface="Aktiv Grotesk Light"/>
                          <a:cs typeface="Aktiv Grotesk Light"/>
                        </a:rPr>
                        <a:t> </a:t>
                      </a:r>
                      <a:r>
                        <a:rPr sz="950" b="0" spc="10" dirty="0">
                          <a:solidFill>
                            <a:srgbClr val="231F20"/>
                          </a:solidFill>
                          <a:latin typeface="Aktiv Grotesk Light"/>
                          <a:cs typeface="Aktiv Grotesk Light"/>
                        </a:rPr>
                        <a:t>species</a:t>
                      </a:r>
                      <a:r>
                        <a:rPr sz="950" b="0" spc="155" dirty="0">
                          <a:solidFill>
                            <a:srgbClr val="231F20"/>
                          </a:solidFill>
                          <a:latin typeface="Aktiv Grotesk Light"/>
                          <a:cs typeface="Aktiv Grotesk Light"/>
                        </a:rPr>
                        <a:t> </a:t>
                      </a:r>
                      <a:r>
                        <a:rPr sz="950" b="0" spc="10" dirty="0">
                          <a:solidFill>
                            <a:srgbClr val="231F20"/>
                          </a:solidFill>
                          <a:latin typeface="Aktiv Grotesk Light"/>
                          <a:cs typeface="Aktiv Grotesk Light"/>
                        </a:rPr>
                        <a:t>to</a:t>
                      </a:r>
                      <a:r>
                        <a:rPr sz="950" b="0" spc="155" dirty="0">
                          <a:solidFill>
                            <a:srgbClr val="231F20"/>
                          </a:solidFill>
                          <a:latin typeface="Aktiv Grotesk Light"/>
                          <a:cs typeface="Aktiv Grotesk Light"/>
                        </a:rPr>
                        <a:t> </a:t>
                      </a:r>
                      <a:r>
                        <a:rPr sz="950" b="0" spc="10" dirty="0">
                          <a:solidFill>
                            <a:srgbClr val="231F20"/>
                          </a:solidFill>
                          <a:latin typeface="Aktiv Grotesk Light"/>
                          <a:cs typeface="Aktiv Grotesk Light"/>
                        </a:rPr>
                        <a:t>climate</a:t>
                      </a:r>
                      <a:r>
                        <a:rPr sz="950" b="0" spc="155" dirty="0">
                          <a:solidFill>
                            <a:srgbClr val="231F20"/>
                          </a:solidFill>
                          <a:latin typeface="Aktiv Grotesk Light"/>
                          <a:cs typeface="Aktiv Grotesk Light"/>
                        </a:rPr>
                        <a:t> </a:t>
                      </a:r>
                      <a:r>
                        <a:rPr sz="950" b="0" spc="-10" dirty="0">
                          <a:solidFill>
                            <a:srgbClr val="231F20"/>
                          </a:solidFill>
                          <a:latin typeface="Aktiv Grotesk Light"/>
                          <a:cs typeface="Aktiv Grotesk Light"/>
                        </a:rPr>
                        <a:t>change?</a:t>
                      </a:r>
                      <a:endParaRPr sz="950">
                        <a:latin typeface="Aktiv Grotesk Light"/>
                        <a:cs typeface="Aktiv Grotesk Light"/>
                      </a:endParaRPr>
                    </a:p>
                  </a:txBody>
                  <a:tcPr marL="0" marR="0" marT="33019" marB="0"/>
                </a:tc>
                <a:tc>
                  <a:txBody>
                    <a:bodyPr/>
                    <a:lstStyle/>
                    <a:p>
                      <a:pPr marL="156845" marR="288925" indent="-93980">
                        <a:lnSpc>
                          <a:spcPts val="1110"/>
                        </a:lnSpc>
                        <a:spcBef>
                          <a:spcPts val="259"/>
                        </a:spcBef>
                      </a:pPr>
                      <a:r>
                        <a:rPr sz="950" b="0" spc="10" dirty="0">
                          <a:solidFill>
                            <a:srgbClr val="231F20"/>
                          </a:solidFill>
                          <a:latin typeface="Aktiv Grotesk Light"/>
                          <a:cs typeface="Aktiv Grotesk Light"/>
                        </a:rPr>
                        <a:t>System</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for</a:t>
                      </a:r>
                      <a:r>
                        <a:rPr sz="950" b="0" spc="145" dirty="0">
                          <a:solidFill>
                            <a:srgbClr val="231F20"/>
                          </a:solidFill>
                          <a:latin typeface="Aktiv Grotesk Light"/>
                          <a:cs typeface="Aktiv Grotesk Light"/>
                        </a:rPr>
                        <a:t> </a:t>
                      </a:r>
                      <a:r>
                        <a:rPr sz="950" b="0" spc="-10" dirty="0">
                          <a:solidFill>
                            <a:srgbClr val="231F20"/>
                          </a:solidFill>
                          <a:latin typeface="Aktiv Grotesk Light"/>
                          <a:cs typeface="Aktiv Grotesk Light"/>
                        </a:rPr>
                        <a:t>Assessing </a:t>
                      </a:r>
                      <a:r>
                        <a:rPr sz="950" b="0" spc="20" dirty="0">
                          <a:solidFill>
                            <a:srgbClr val="231F20"/>
                          </a:solidFill>
                          <a:latin typeface="Aktiv Grotesk Light"/>
                          <a:cs typeface="Aktiv Grotesk Light"/>
                        </a:rPr>
                        <a:t>Vulnerability</a:t>
                      </a:r>
                      <a:r>
                        <a:rPr sz="950" b="0" spc="114" dirty="0">
                          <a:solidFill>
                            <a:srgbClr val="231F20"/>
                          </a:solidFill>
                          <a:latin typeface="Aktiv Grotesk Light"/>
                          <a:cs typeface="Aktiv Grotesk Light"/>
                        </a:rPr>
                        <a:t> </a:t>
                      </a:r>
                      <a:r>
                        <a:rPr sz="950" b="0" spc="20" dirty="0">
                          <a:solidFill>
                            <a:srgbClr val="231F20"/>
                          </a:solidFill>
                          <a:latin typeface="Aktiv Grotesk Light"/>
                          <a:cs typeface="Aktiv Grotesk Light"/>
                        </a:rPr>
                        <a:t>of</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Species</a:t>
                      </a:r>
                      <a:endParaRPr sz="950">
                        <a:latin typeface="Aktiv Grotesk Light"/>
                        <a:cs typeface="Aktiv Grotesk Light"/>
                      </a:endParaRPr>
                    </a:p>
                  </a:txBody>
                  <a:tcPr marL="0" marR="0" marT="33019" marB="0"/>
                </a:tc>
                <a:tc>
                  <a:txBody>
                    <a:bodyPr/>
                    <a:lstStyle/>
                    <a:p>
                      <a:pPr marL="80010">
                        <a:lnSpc>
                          <a:spcPct val="100000"/>
                        </a:lnSpc>
                        <a:spcBef>
                          <a:spcPts val="195"/>
                        </a:spcBef>
                      </a:pPr>
                      <a:r>
                        <a:rPr sz="950" b="0" spc="-10" dirty="0">
                          <a:solidFill>
                            <a:srgbClr val="231F20"/>
                          </a:solidFill>
                          <a:latin typeface="Aktiv Grotesk Light"/>
                          <a:cs typeface="Aktiv Grotesk Light"/>
                        </a:rPr>
                        <a:t>Global</a:t>
                      </a:r>
                      <a:endParaRPr sz="950">
                        <a:latin typeface="Aktiv Grotesk Light"/>
                        <a:cs typeface="Aktiv Grotesk Light"/>
                      </a:endParaRPr>
                    </a:p>
                  </a:txBody>
                  <a:tcPr marL="0" marR="0" marT="24765" marB="0"/>
                </a:tc>
                <a:tc>
                  <a:txBody>
                    <a:bodyPr/>
                    <a:lstStyle/>
                    <a:p>
                      <a:pPr marL="121920">
                        <a:lnSpc>
                          <a:spcPct val="100000"/>
                        </a:lnSpc>
                        <a:spcBef>
                          <a:spcPts val="195"/>
                        </a:spcBef>
                      </a:pPr>
                      <a:r>
                        <a:rPr sz="950" b="0" spc="20" dirty="0">
                          <a:solidFill>
                            <a:srgbClr val="231F20"/>
                          </a:solidFill>
                          <a:latin typeface="Aktiv Grotesk Light"/>
                          <a:cs typeface="Aktiv Grotesk Light"/>
                        </a:rPr>
                        <a:t>Projected</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habitat</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change,</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life</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history</a:t>
                      </a:r>
                      <a:r>
                        <a:rPr sz="950" b="0" spc="120" dirty="0">
                          <a:solidFill>
                            <a:srgbClr val="231F20"/>
                          </a:solidFill>
                          <a:latin typeface="Aktiv Grotesk Light"/>
                          <a:cs typeface="Aktiv Grotesk Light"/>
                        </a:rPr>
                        <a:t> </a:t>
                      </a:r>
                      <a:r>
                        <a:rPr sz="950" b="0" spc="-10" dirty="0">
                          <a:solidFill>
                            <a:srgbClr val="231F20"/>
                          </a:solidFill>
                          <a:latin typeface="Aktiv Grotesk Light"/>
                          <a:cs typeface="Aktiv Grotesk Light"/>
                        </a:rPr>
                        <a:t>traits</a:t>
                      </a:r>
                      <a:endParaRPr sz="950">
                        <a:latin typeface="Aktiv Grotesk Light"/>
                        <a:cs typeface="Aktiv Grotesk Light"/>
                      </a:endParaRPr>
                    </a:p>
                  </a:txBody>
                  <a:tcPr marL="0" marR="0" marT="24765" marB="0"/>
                </a:tc>
                <a:extLst>
                  <a:ext uri="{0D108BD9-81ED-4DB2-BD59-A6C34878D82A}">
                    <a16:rowId xmlns:a16="http://schemas.microsoft.com/office/drawing/2014/main" val="10003"/>
                  </a:ext>
                </a:extLst>
              </a:tr>
              <a:tr h="482600">
                <a:tc>
                  <a:txBody>
                    <a:bodyPr/>
                    <a:lstStyle/>
                    <a:p>
                      <a:pPr>
                        <a:lnSpc>
                          <a:spcPct val="100000"/>
                        </a:lnSpc>
                      </a:pPr>
                      <a:endParaRPr sz="1000">
                        <a:latin typeface="Times New Roman"/>
                        <a:cs typeface="Times New Roman"/>
                      </a:endParaRPr>
                    </a:p>
                  </a:txBody>
                  <a:tcPr marL="0" marR="0" marT="0" marB="0"/>
                </a:tc>
                <a:tc>
                  <a:txBody>
                    <a:bodyPr/>
                    <a:lstStyle/>
                    <a:p>
                      <a:pPr marL="156845" marR="72390" indent="-93980">
                        <a:lnSpc>
                          <a:spcPts val="1110"/>
                        </a:lnSpc>
                        <a:spcBef>
                          <a:spcPts val="259"/>
                        </a:spcBef>
                      </a:pPr>
                      <a:r>
                        <a:rPr sz="950" b="0" spc="20" dirty="0">
                          <a:solidFill>
                            <a:srgbClr val="231F20"/>
                          </a:solidFill>
                          <a:latin typeface="Aktiv Grotesk Light"/>
                          <a:cs typeface="Aktiv Grotesk Light"/>
                        </a:rPr>
                        <a:t>Climate</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Change</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Vulnerability Index</a:t>
                      </a:r>
                      <a:endParaRPr sz="950">
                        <a:latin typeface="Aktiv Grotesk Light"/>
                        <a:cs typeface="Aktiv Grotesk Light"/>
                      </a:endParaRPr>
                    </a:p>
                  </a:txBody>
                  <a:tcPr marL="0" marR="0" marT="33019" marB="0"/>
                </a:tc>
                <a:tc>
                  <a:txBody>
                    <a:bodyPr/>
                    <a:lstStyle/>
                    <a:p>
                      <a:pPr marL="80010">
                        <a:lnSpc>
                          <a:spcPct val="100000"/>
                        </a:lnSpc>
                        <a:spcBef>
                          <a:spcPts val="195"/>
                        </a:spcBef>
                      </a:pPr>
                      <a:r>
                        <a:rPr sz="950" b="0" spc="10" dirty="0">
                          <a:solidFill>
                            <a:srgbClr val="231F20"/>
                          </a:solidFill>
                          <a:latin typeface="Aktiv Grotesk Light"/>
                          <a:cs typeface="Aktiv Grotesk Light"/>
                        </a:rPr>
                        <a:t>Regional</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(United</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a:t>
                      </a:r>
                      <a:endParaRPr sz="950">
                        <a:latin typeface="Aktiv Grotesk Light"/>
                        <a:cs typeface="Aktiv Grotesk Light"/>
                      </a:endParaRPr>
                    </a:p>
                  </a:txBody>
                  <a:tcPr marL="0" marR="0" marT="24765" marB="0"/>
                </a:tc>
                <a:tc>
                  <a:txBody>
                    <a:bodyPr/>
                    <a:lstStyle/>
                    <a:p>
                      <a:pPr marL="215900" marR="224154" indent="-93980">
                        <a:lnSpc>
                          <a:spcPts val="1110"/>
                        </a:lnSpc>
                        <a:spcBef>
                          <a:spcPts val="259"/>
                        </a:spcBef>
                      </a:pPr>
                      <a:r>
                        <a:rPr sz="950" b="0" spc="20" dirty="0">
                          <a:solidFill>
                            <a:srgbClr val="231F20"/>
                          </a:solidFill>
                          <a:latin typeface="Aktiv Grotesk Light"/>
                          <a:cs typeface="Aktiv Grotesk Light"/>
                        </a:rPr>
                        <a:t>Sensitivity</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changes</a:t>
                      </a:r>
                      <a:r>
                        <a:rPr sz="950" b="0" spc="114"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110" dirty="0">
                          <a:solidFill>
                            <a:srgbClr val="231F20"/>
                          </a:solidFill>
                          <a:latin typeface="Aktiv Grotesk Light"/>
                          <a:cs typeface="Aktiv Grotesk Light"/>
                        </a:rPr>
                        <a:t> </a:t>
                      </a:r>
                      <a:r>
                        <a:rPr sz="950" b="0" spc="-10" dirty="0">
                          <a:solidFill>
                            <a:srgbClr val="231F20"/>
                          </a:solidFill>
                          <a:latin typeface="Aktiv Grotesk Light"/>
                          <a:cs typeface="Aktiv Grotesk Light"/>
                        </a:rPr>
                        <a:t>temperature, </a:t>
                      </a:r>
                      <a:r>
                        <a:rPr sz="950" b="0" spc="20" dirty="0">
                          <a:solidFill>
                            <a:srgbClr val="231F20"/>
                          </a:solidFill>
                          <a:latin typeface="Aktiv Grotesk Light"/>
                          <a:cs typeface="Aktiv Grotesk Light"/>
                        </a:rPr>
                        <a:t>precipitation,</a:t>
                      </a:r>
                      <a:r>
                        <a:rPr sz="950" b="0" spc="150" dirty="0">
                          <a:solidFill>
                            <a:srgbClr val="231F20"/>
                          </a:solidFill>
                          <a:latin typeface="Aktiv Grotesk Light"/>
                          <a:cs typeface="Aktiv Grotesk Light"/>
                        </a:rPr>
                        <a:t> </a:t>
                      </a:r>
                      <a:r>
                        <a:rPr sz="950" b="0" spc="20" dirty="0">
                          <a:solidFill>
                            <a:srgbClr val="231F20"/>
                          </a:solidFill>
                          <a:latin typeface="Aktiv Grotesk Light"/>
                          <a:cs typeface="Aktiv Grotesk Light"/>
                        </a:rPr>
                        <a:t>and</a:t>
                      </a:r>
                      <a:r>
                        <a:rPr sz="950" b="0" spc="155" dirty="0">
                          <a:solidFill>
                            <a:srgbClr val="231F20"/>
                          </a:solidFill>
                          <a:latin typeface="Aktiv Grotesk Light"/>
                          <a:cs typeface="Aktiv Grotesk Light"/>
                        </a:rPr>
                        <a:t> </a:t>
                      </a:r>
                      <a:r>
                        <a:rPr sz="950" b="0" spc="20" dirty="0">
                          <a:solidFill>
                            <a:srgbClr val="231F20"/>
                          </a:solidFill>
                          <a:latin typeface="Aktiv Grotesk Light"/>
                          <a:cs typeface="Aktiv Grotesk Light"/>
                        </a:rPr>
                        <a:t>landscape</a:t>
                      </a:r>
                      <a:r>
                        <a:rPr sz="950" b="0" spc="155" dirty="0">
                          <a:solidFill>
                            <a:srgbClr val="231F20"/>
                          </a:solidFill>
                          <a:latin typeface="Aktiv Grotesk Light"/>
                          <a:cs typeface="Aktiv Grotesk Light"/>
                        </a:rPr>
                        <a:t> </a:t>
                      </a:r>
                      <a:r>
                        <a:rPr sz="950" b="0" spc="20" dirty="0">
                          <a:solidFill>
                            <a:srgbClr val="231F20"/>
                          </a:solidFill>
                          <a:latin typeface="Aktiv Grotesk Light"/>
                          <a:cs typeface="Aktiv Grotesk Light"/>
                        </a:rPr>
                        <a:t>change;</a:t>
                      </a:r>
                      <a:r>
                        <a:rPr sz="950" b="0" spc="155" dirty="0">
                          <a:solidFill>
                            <a:srgbClr val="231F20"/>
                          </a:solidFill>
                          <a:latin typeface="Aktiv Grotesk Light"/>
                          <a:cs typeface="Aktiv Grotesk Light"/>
                        </a:rPr>
                        <a:t> </a:t>
                      </a:r>
                      <a:r>
                        <a:rPr sz="950" b="0" spc="-20" dirty="0">
                          <a:solidFill>
                            <a:srgbClr val="231F20"/>
                          </a:solidFill>
                          <a:latin typeface="Aktiv Grotesk Light"/>
                          <a:cs typeface="Aktiv Grotesk Light"/>
                        </a:rPr>
                        <a:t>life</a:t>
                      </a:r>
                      <a:r>
                        <a:rPr sz="950" b="0" spc="10" dirty="0">
                          <a:solidFill>
                            <a:srgbClr val="231F20"/>
                          </a:solidFill>
                          <a:latin typeface="Aktiv Grotesk Light"/>
                          <a:cs typeface="Aktiv Grotesk Light"/>
                        </a:rPr>
                        <a:t> history</a:t>
                      </a:r>
                      <a:r>
                        <a:rPr sz="950" b="0" spc="215" dirty="0">
                          <a:solidFill>
                            <a:srgbClr val="231F20"/>
                          </a:solidFill>
                          <a:latin typeface="Aktiv Grotesk Light"/>
                          <a:cs typeface="Aktiv Grotesk Light"/>
                        </a:rPr>
                        <a:t> </a:t>
                      </a:r>
                      <a:r>
                        <a:rPr sz="950" b="0" spc="-10" dirty="0">
                          <a:solidFill>
                            <a:srgbClr val="231F20"/>
                          </a:solidFill>
                          <a:latin typeface="Aktiv Grotesk Light"/>
                          <a:cs typeface="Aktiv Grotesk Light"/>
                        </a:rPr>
                        <a:t>traits</a:t>
                      </a:r>
                      <a:endParaRPr sz="950">
                        <a:latin typeface="Aktiv Grotesk Light"/>
                        <a:cs typeface="Aktiv Grotesk Light"/>
                      </a:endParaRPr>
                    </a:p>
                  </a:txBody>
                  <a:tcPr marL="0" marR="0" marT="33019" marB="0"/>
                </a:tc>
                <a:extLst>
                  <a:ext uri="{0D108BD9-81ED-4DB2-BD59-A6C34878D82A}">
                    <a16:rowId xmlns:a16="http://schemas.microsoft.com/office/drawing/2014/main" val="10004"/>
                  </a:ext>
                </a:extLst>
              </a:tr>
              <a:tr h="418465">
                <a:tc>
                  <a:txBody>
                    <a:bodyPr/>
                    <a:lstStyle/>
                    <a:p>
                      <a:pPr marL="149860" marR="260350" indent="-93980">
                        <a:lnSpc>
                          <a:spcPts val="1110"/>
                        </a:lnSpc>
                        <a:spcBef>
                          <a:spcPts val="259"/>
                        </a:spcBef>
                      </a:pPr>
                      <a:r>
                        <a:rPr sz="950" b="0" spc="50" dirty="0">
                          <a:solidFill>
                            <a:srgbClr val="231F20"/>
                          </a:solidFill>
                          <a:latin typeface="Aktiv Grotesk Light"/>
                          <a:cs typeface="Aktiv Grotesk Light"/>
                        </a:rPr>
                        <a:t>How</a:t>
                      </a:r>
                      <a:r>
                        <a:rPr sz="950" b="0" spc="90" dirty="0">
                          <a:solidFill>
                            <a:srgbClr val="231F20"/>
                          </a:solidFill>
                          <a:latin typeface="Aktiv Grotesk Light"/>
                          <a:cs typeface="Aktiv Grotesk Light"/>
                        </a:rPr>
                        <a:t> </a:t>
                      </a:r>
                      <a:r>
                        <a:rPr sz="950" b="0" spc="10" dirty="0">
                          <a:solidFill>
                            <a:srgbClr val="231F20"/>
                          </a:solidFill>
                          <a:latin typeface="Aktiv Grotesk Light"/>
                          <a:cs typeface="Aktiv Grotesk Light"/>
                        </a:rPr>
                        <a:t>is</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the</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species’</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range </a:t>
                      </a:r>
                      <a:r>
                        <a:rPr sz="950" b="0" dirty="0">
                          <a:solidFill>
                            <a:srgbClr val="231F20"/>
                          </a:solidFill>
                          <a:latin typeface="Aktiv Grotesk Light"/>
                          <a:cs typeface="Aktiv Grotesk Light"/>
                        </a:rPr>
                        <a:t>likely</a:t>
                      </a:r>
                      <a:r>
                        <a:rPr sz="950" b="0" spc="125" dirty="0">
                          <a:solidFill>
                            <a:srgbClr val="231F20"/>
                          </a:solidFill>
                          <a:latin typeface="Aktiv Grotesk Light"/>
                          <a:cs typeface="Aktiv Grotesk Light"/>
                        </a:rPr>
                        <a:t> </a:t>
                      </a:r>
                      <a:r>
                        <a:rPr sz="950" b="0" dirty="0">
                          <a:solidFill>
                            <a:srgbClr val="231F20"/>
                          </a:solidFill>
                          <a:latin typeface="Aktiv Grotesk Light"/>
                          <a:cs typeface="Aktiv Grotesk Light"/>
                        </a:rPr>
                        <a:t>to</a:t>
                      </a:r>
                      <a:r>
                        <a:rPr sz="950" b="0" spc="125" dirty="0">
                          <a:solidFill>
                            <a:srgbClr val="231F20"/>
                          </a:solidFill>
                          <a:latin typeface="Aktiv Grotesk Light"/>
                          <a:cs typeface="Aktiv Grotesk Light"/>
                        </a:rPr>
                        <a:t> </a:t>
                      </a:r>
                      <a:r>
                        <a:rPr sz="950" b="0" spc="-10" dirty="0">
                          <a:solidFill>
                            <a:srgbClr val="231F20"/>
                          </a:solidFill>
                          <a:latin typeface="Aktiv Grotesk Light"/>
                          <a:cs typeface="Aktiv Grotesk Light"/>
                        </a:rPr>
                        <a:t>change?</a:t>
                      </a:r>
                      <a:endParaRPr sz="950">
                        <a:latin typeface="Aktiv Grotesk Light"/>
                        <a:cs typeface="Aktiv Grotesk Light"/>
                      </a:endParaRPr>
                    </a:p>
                  </a:txBody>
                  <a:tcPr marL="0" marR="0" marT="33019" marB="0"/>
                </a:tc>
                <a:tc>
                  <a:txBody>
                    <a:bodyPr/>
                    <a:lstStyle/>
                    <a:p>
                      <a:pPr marL="63500">
                        <a:lnSpc>
                          <a:spcPct val="100000"/>
                        </a:lnSpc>
                        <a:spcBef>
                          <a:spcPts val="195"/>
                        </a:spcBef>
                      </a:pPr>
                      <a:r>
                        <a:rPr sz="950" b="0" spc="-10" dirty="0">
                          <a:solidFill>
                            <a:srgbClr val="231F20"/>
                          </a:solidFill>
                          <a:latin typeface="Aktiv Grotesk Light"/>
                          <a:cs typeface="Aktiv Grotesk Light"/>
                        </a:rPr>
                        <a:t>MaxEnt</a:t>
                      </a:r>
                      <a:endParaRPr sz="950">
                        <a:latin typeface="Aktiv Grotesk Light"/>
                        <a:cs typeface="Aktiv Grotesk Light"/>
                      </a:endParaRPr>
                    </a:p>
                  </a:txBody>
                  <a:tcPr marL="0" marR="0" marT="24765" marB="0"/>
                </a:tc>
                <a:tc>
                  <a:txBody>
                    <a:bodyPr/>
                    <a:lstStyle/>
                    <a:p>
                      <a:pPr marL="80010">
                        <a:lnSpc>
                          <a:spcPct val="100000"/>
                        </a:lnSpc>
                        <a:spcBef>
                          <a:spcPts val="195"/>
                        </a:spcBef>
                      </a:pPr>
                      <a:r>
                        <a:rPr sz="950" b="0" dirty="0">
                          <a:solidFill>
                            <a:srgbClr val="231F20"/>
                          </a:solidFill>
                          <a:latin typeface="Aktiv Grotesk Light"/>
                          <a:cs typeface="Aktiv Grotesk Light"/>
                        </a:rPr>
                        <a:t>User-</a:t>
                      </a:r>
                      <a:r>
                        <a:rPr sz="950" b="0" spc="-10" dirty="0">
                          <a:solidFill>
                            <a:srgbClr val="231F20"/>
                          </a:solidFill>
                          <a:latin typeface="Aktiv Grotesk Light"/>
                          <a:cs typeface="Aktiv Grotesk Light"/>
                        </a:rPr>
                        <a:t>defined</a:t>
                      </a:r>
                      <a:endParaRPr sz="950">
                        <a:latin typeface="Aktiv Grotesk Light"/>
                        <a:cs typeface="Aktiv Grotesk Light"/>
                      </a:endParaRPr>
                    </a:p>
                  </a:txBody>
                  <a:tcPr marL="0" marR="0" marT="24765" marB="0"/>
                </a:tc>
                <a:tc>
                  <a:txBody>
                    <a:bodyPr/>
                    <a:lstStyle/>
                    <a:p>
                      <a:pPr marL="215900" marR="446405" indent="-93980">
                        <a:lnSpc>
                          <a:spcPts val="1110"/>
                        </a:lnSpc>
                        <a:spcBef>
                          <a:spcPts val="259"/>
                        </a:spcBef>
                      </a:pPr>
                      <a:r>
                        <a:rPr sz="950" b="0" spc="10" dirty="0">
                          <a:solidFill>
                            <a:srgbClr val="231F20"/>
                          </a:solidFill>
                          <a:latin typeface="Aktiv Grotesk Light"/>
                          <a:cs typeface="Aktiv Grotesk Light"/>
                        </a:rPr>
                        <a:t>Species</a:t>
                      </a:r>
                      <a:r>
                        <a:rPr sz="950" b="0" spc="195" dirty="0">
                          <a:solidFill>
                            <a:srgbClr val="231F20"/>
                          </a:solidFill>
                          <a:latin typeface="Aktiv Grotesk Light"/>
                          <a:cs typeface="Aktiv Grotesk Light"/>
                        </a:rPr>
                        <a:t> </a:t>
                      </a:r>
                      <a:r>
                        <a:rPr sz="950" b="0" spc="10" dirty="0">
                          <a:solidFill>
                            <a:srgbClr val="231F20"/>
                          </a:solidFill>
                          <a:latin typeface="Aktiv Grotesk Light"/>
                          <a:cs typeface="Aktiv Grotesk Light"/>
                        </a:rPr>
                        <a:t>occurrence,</a:t>
                      </a:r>
                      <a:r>
                        <a:rPr sz="950" b="0" spc="195" dirty="0">
                          <a:solidFill>
                            <a:srgbClr val="231F20"/>
                          </a:solidFill>
                          <a:latin typeface="Aktiv Grotesk Light"/>
                          <a:cs typeface="Aktiv Grotesk Light"/>
                        </a:rPr>
                        <a:t> </a:t>
                      </a:r>
                      <a:r>
                        <a:rPr sz="950" b="0" spc="10" dirty="0">
                          <a:solidFill>
                            <a:srgbClr val="231F20"/>
                          </a:solidFill>
                          <a:latin typeface="Aktiv Grotesk Light"/>
                          <a:cs typeface="Aktiv Grotesk Light"/>
                        </a:rPr>
                        <a:t>user’s</a:t>
                      </a:r>
                      <a:r>
                        <a:rPr sz="950" b="0" spc="195" dirty="0">
                          <a:solidFill>
                            <a:srgbClr val="231F20"/>
                          </a:solidFill>
                          <a:latin typeface="Aktiv Grotesk Light"/>
                          <a:cs typeface="Aktiv Grotesk Light"/>
                        </a:rPr>
                        <a:t> </a:t>
                      </a:r>
                      <a:r>
                        <a:rPr sz="950" b="0" spc="10" dirty="0">
                          <a:solidFill>
                            <a:srgbClr val="231F20"/>
                          </a:solidFill>
                          <a:latin typeface="Aktiv Grotesk Light"/>
                          <a:cs typeface="Aktiv Grotesk Light"/>
                        </a:rPr>
                        <a:t>choice</a:t>
                      </a:r>
                      <a:r>
                        <a:rPr sz="950" b="0" spc="195" dirty="0">
                          <a:solidFill>
                            <a:srgbClr val="231F20"/>
                          </a:solidFill>
                          <a:latin typeface="Aktiv Grotesk Light"/>
                          <a:cs typeface="Aktiv Grotesk Light"/>
                        </a:rPr>
                        <a:t> </a:t>
                      </a:r>
                      <a:r>
                        <a:rPr sz="950" b="0" spc="-25" dirty="0">
                          <a:solidFill>
                            <a:srgbClr val="231F20"/>
                          </a:solidFill>
                          <a:latin typeface="Aktiv Grotesk Light"/>
                          <a:cs typeface="Aktiv Grotesk Light"/>
                        </a:rPr>
                        <a:t>of</a:t>
                      </a:r>
                      <a:r>
                        <a:rPr sz="950" b="0" spc="30" dirty="0">
                          <a:solidFill>
                            <a:srgbClr val="231F20"/>
                          </a:solidFill>
                          <a:latin typeface="Aktiv Grotesk Light"/>
                          <a:cs typeface="Aktiv Grotesk Light"/>
                        </a:rPr>
                        <a:t> environmental</a:t>
                      </a:r>
                      <a:r>
                        <a:rPr sz="950" b="0" spc="75" dirty="0">
                          <a:solidFill>
                            <a:srgbClr val="231F20"/>
                          </a:solidFill>
                          <a:latin typeface="Aktiv Grotesk Light"/>
                          <a:cs typeface="Aktiv Grotesk Light"/>
                        </a:rPr>
                        <a:t> </a:t>
                      </a:r>
                      <a:r>
                        <a:rPr sz="950" b="0" spc="30" dirty="0">
                          <a:solidFill>
                            <a:srgbClr val="231F20"/>
                          </a:solidFill>
                          <a:latin typeface="Aktiv Grotesk Light"/>
                          <a:cs typeface="Aktiv Grotesk Light"/>
                        </a:rPr>
                        <a:t>and</a:t>
                      </a:r>
                      <a:r>
                        <a:rPr sz="950" b="0" spc="75" dirty="0">
                          <a:solidFill>
                            <a:srgbClr val="231F20"/>
                          </a:solidFill>
                          <a:latin typeface="Aktiv Grotesk Light"/>
                          <a:cs typeface="Aktiv Grotesk Light"/>
                        </a:rPr>
                        <a:t> </a:t>
                      </a:r>
                      <a:r>
                        <a:rPr sz="950" b="0" spc="30" dirty="0">
                          <a:solidFill>
                            <a:srgbClr val="231F20"/>
                          </a:solidFill>
                          <a:latin typeface="Aktiv Grotesk Light"/>
                          <a:cs typeface="Aktiv Grotesk Light"/>
                        </a:rPr>
                        <a:t>climatic</a:t>
                      </a:r>
                      <a:r>
                        <a:rPr sz="950" b="0" spc="75" dirty="0">
                          <a:solidFill>
                            <a:srgbClr val="231F20"/>
                          </a:solidFill>
                          <a:latin typeface="Aktiv Grotesk Light"/>
                          <a:cs typeface="Aktiv Grotesk Light"/>
                        </a:rPr>
                        <a:t> </a:t>
                      </a:r>
                      <a:r>
                        <a:rPr sz="950" b="0" spc="-10" dirty="0">
                          <a:solidFill>
                            <a:srgbClr val="231F20"/>
                          </a:solidFill>
                          <a:latin typeface="Aktiv Grotesk Light"/>
                          <a:cs typeface="Aktiv Grotesk Light"/>
                        </a:rPr>
                        <a:t>variables</a:t>
                      </a:r>
                      <a:endParaRPr sz="950">
                        <a:latin typeface="Aktiv Grotesk Light"/>
                        <a:cs typeface="Aktiv Grotesk Light"/>
                      </a:endParaRPr>
                    </a:p>
                  </a:txBody>
                  <a:tcPr marL="0" marR="0" marT="33019" marB="0"/>
                </a:tc>
                <a:extLst>
                  <a:ext uri="{0D108BD9-81ED-4DB2-BD59-A6C34878D82A}">
                    <a16:rowId xmlns:a16="http://schemas.microsoft.com/office/drawing/2014/main" val="10005"/>
                  </a:ext>
                </a:extLst>
              </a:tr>
              <a:tr h="418465">
                <a:tc>
                  <a:txBody>
                    <a:bodyPr/>
                    <a:lstStyle/>
                    <a:p>
                      <a:pPr>
                        <a:lnSpc>
                          <a:spcPct val="100000"/>
                        </a:lnSpc>
                      </a:pPr>
                      <a:endParaRPr sz="1000">
                        <a:latin typeface="Times New Roman"/>
                        <a:cs typeface="Times New Roman"/>
                      </a:endParaRPr>
                    </a:p>
                  </a:txBody>
                  <a:tcPr marL="0" marR="0" marT="0" marB="0"/>
                </a:tc>
                <a:tc>
                  <a:txBody>
                    <a:bodyPr/>
                    <a:lstStyle/>
                    <a:p>
                      <a:pPr marL="63500">
                        <a:lnSpc>
                          <a:spcPct val="100000"/>
                        </a:lnSpc>
                        <a:spcBef>
                          <a:spcPts val="795"/>
                        </a:spcBef>
                      </a:pPr>
                      <a:r>
                        <a:rPr sz="950" b="0" spc="20" dirty="0">
                          <a:solidFill>
                            <a:srgbClr val="231F20"/>
                          </a:solidFill>
                          <a:latin typeface="Aktiv Grotesk Light"/>
                          <a:cs typeface="Aktiv Grotesk Light"/>
                        </a:rPr>
                        <a:t>Climate</a:t>
                      </a:r>
                      <a:r>
                        <a:rPr sz="950" b="0" spc="160" dirty="0">
                          <a:solidFill>
                            <a:srgbClr val="231F20"/>
                          </a:solidFill>
                          <a:latin typeface="Aktiv Grotesk Light"/>
                          <a:cs typeface="Aktiv Grotesk Light"/>
                        </a:rPr>
                        <a:t> </a:t>
                      </a:r>
                      <a:r>
                        <a:rPr sz="950" b="0" spc="20" dirty="0">
                          <a:solidFill>
                            <a:srgbClr val="231F20"/>
                          </a:solidFill>
                          <a:latin typeface="Aktiv Grotesk Light"/>
                          <a:cs typeface="Aktiv Grotesk Light"/>
                        </a:rPr>
                        <a:t>Change</a:t>
                      </a:r>
                      <a:r>
                        <a:rPr sz="950" b="0" spc="160" dirty="0">
                          <a:solidFill>
                            <a:srgbClr val="231F20"/>
                          </a:solidFill>
                          <a:latin typeface="Aktiv Grotesk Light"/>
                          <a:cs typeface="Aktiv Grotesk Light"/>
                        </a:rPr>
                        <a:t> </a:t>
                      </a:r>
                      <a:r>
                        <a:rPr sz="950" b="0" spc="-10" dirty="0">
                          <a:solidFill>
                            <a:srgbClr val="231F20"/>
                          </a:solidFill>
                          <a:latin typeface="Aktiv Grotesk Light"/>
                          <a:cs typeface="Aktiv Grotesk Light"/>
                        </a:rPr>
                        <a:t>Atlas</a:t>
                      </a:r>
                      <a:endParaRPr sz="950">
                        <a:latin typeface="Aktiv Grotesk Light"/>
                        <a:cs typeface="Aktiv Grotesk Light"/>
                      </a:endParaRPr>
                    </a:p>
                  </a:txBody>
                  <a:tcPr marL="0" marR="0" marT="100965" marB="0"/>
                </a:tc>
                <a:tc>
                  <a:txBody>
                    <a:bodyPr/>
                    <a:lstStyle/>
                    <a:p>
                      <a:pPr marL="173990" marR="122555" indent="-93980">
                        <a:lnSpc>
                          <a:spcPts val="1110"/>
                        </a:lnSpc>
                        <a:spcBef>
                          <a:spcPts val="855"/>
                        </a:spcBef>
                      </a:pPr>
                      <a:r>
                        <a:rPr sz="950" b="0" spc="10" dirty="0">
                          <a:solidFill>
                            <a:srgbClr val="231F20"/>
                          </a:solidFill>
                          <a:latin typeface="Aktiv Grotesk Light"/>
                          <a:cs typeface="Aktiv Grotesk Light"/>
                        </a:rPr>
                        <a:t>Regional</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(United</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 terrestrial)</a:t>
                      </a:r>
                      <a:endParaRPr sz="950">
                        <a:latin typeface="Aktiv Grotesk Light"/>
                        <a:cs typeface="Aktiv Grotesk Light"/>
                      </a:endParaRPr>
                    </a:p>
                  </a:txBody>
                  <a:tcPr marL="0" marR="0" marT="108585" marB="0"/>
                </a:tc>
                <a:tc>
                  <a:txBody>
                    <a:bodyPr/>
                    <a:lstStyle/>
                    <a:p>
                      <a:pPr marL="215900" marR="669290" indent="-93980">
                        <a:lnSpc>
                          <a:spcPts val="1110"/>
                        </a:lnSpc>
                        <a:spcBef>
                          <a:spcPts val="855"/>
                        </a:spcBef>
                      </a:pPr>
                      <a:r>
                        <a:rPr sz="950" b="0" spc="10" dirty="0">
                          <a:solidFill>
                            <a:srgbClr val="231F20"/>
                          </a:solidFill>
                          <a:latin typeface="Aktiv Grotesk Light"/>
                          <a:cs typeface="Aktiv Grotesk Light"/>
                        </a:rPr>
                        <a:t>Species</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occurrence,</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temperature, </a:t>
                      </a:r>
                      <a:r>
                        <a:rPr sz="950" b="0" spc="20" dirty="0">
                          <a:solidFill>
                            <a:srgbClr val="231F20"/>
                          </a:solidFill>
                          <a:latin typeface="Aktiv Grotesk Light"/>
                          <a:cs typeface="Aktiv Grotesk Light"/>
                        </a:rPr>
                        <a:t>precipitation,</a:t>
                      </a:r>
                      <a:r>
                        <a:rPr sz="950" b="0" spc="195" dirty="0">
                          <a:solidFill>
                            <a:srgbClr val="231F20"/>
                          </a:solidFill>
                          <a:latin typeface="Aktiv Grotesk Light"/>
                          <a:cs typeface="Aktiv Grotesk Light"/>
                        </a:rPr>
                        <a:t> </a:t>
                      </a:r>
                      <a:r>
                        <a:rPr sz="950" b="0" spc="-10" dirty="0">
                          <a:solidFill>
                            <a:srgbClr val="231F20"/>
                          </a:solidFill>
                          <a:latin typeface="Aktiv Grotesk Light"/>
                          <a:cs typeface="Aktiv Grotesk Light"/>
                        </a:rPr>
                        <a:t>elevation</a:t>
                      </a:r>
                      <a:endParaRPr sz="950">
                        <a:latin typeface="Aktiv Grotesk Light"/>
                        <a:cs typeface="Aktiv Grotesk Light"/>
                      </a:endParaRPr>
                    </a:p>
                  </a:txBody>
                  <a:tcPr marL="0" marR="0" marT="108585" marB="0"/>
                </a:tc>
                <a:extLst>
                  <a:ext uri="{0D108BD9-81ED-4DB2-BD59-A6C34878D82A}">
                    <a16:rowId xmlns:a16="http://schemas.microsoft.com/office/drawing/2014/main" val="10006"/>
                  </a:ext>
                </a:extLst>
              </a:tr>
              <a:tr h="342265">
                <a:tc>
                  <a:txBody>
                    <a:bodyPr/>
                    <a:lstStyle/>
                    <a:p>
                      <a:pPr>
                        <a:lnSpc>
                          <a:spcPct val="100000"/>
                        </a:lnSpc>
                      </a:pPr>
                      <a:endParaRPr sz="1000">
                        <a:latin typeface="Times New Roman"/>
                        <a:cs typeface="Times New Roman"/>
                      </a:endParaRPr>
                    </a:p>
                  </a:txBody>
                  <a:tcPr marL="0" marR="0" marT="0" marB="0"/>
                </a:tc>
                <a:tc>
                  <a:txBody>
                    <a:bodyPr/>
                    <a:lstStyle/>
                    <a:p>
                      <a:pPr marL="63500">
                        <a:lnSpc>
                          <a:spcPct val="100000"/>
                        </a:lnSpc>
                        <a:spcBef>
                          <a:spcPts val="195"/>
                        </a:spcBef>
                      </a:pPr>
                      <a:r>
                        <a:rPr sz="950" b="0" spc="-10" dirty="0">
                          <a:solidFill>
                            <a:srgbClr val="231F20"/>
                          </a:solidFill>
                          <a:latin typeface="Aktiv Grotesk Light"/>
                          <a:cs typeface="Aktiv Grotesk Light"/>
                        </a:rPr>
                        <a:t>OceanAdapt</a:t>
                      </a:r>
                      <a:endParaRPr sz="950">
                        <a:latin typeface="Aktiv Grotesk Light"/>
                        <a:cs typeface="Aktiv Grotesk Light"/>
                      </a:endParaRPr>
                    </a:p>
                  </a:txBody>
                  <a:tcPr marL="0" marR="0" marT="24765" marB="0"/>
                </a:tc>
                <a:tc>
                  <a:txBody>
                    <a:bodyPr/>
                    <a:lstStyle/>
                    <a:p>
                      <a:pPr marL="173990" marR="122555" indent="-93980">
                        <a:lnSpc>
                          <a:spcPts val="1110"/>
                        </a:lnSpc>
                        <a:spcBef>
                          <a:spcPts val="259"/>
                        </a:spcBef>
                      </a:pPr>
                      <a:r>
                        <a:rPr sz="950" b="0" spc="10" dirty="0">
                          <a:solidFill>
                            <a:srgbClr val="231F20"/>
                          </a:solidFill>
                          <a:latin typeface="Aktiv Grotesk Light"/>
                          <a:cs typeface="Aktiv Grotesk Light"/>
                        </a:rPr>
                        <a:t>Regional</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(United</a:t>
                      </a:r>
                      <a:r>
                        <a:rPr sz="950" b="0" spc="225" dirty="0">
                          <a:solidFill>
                            <a:srgbClr val="231F20"/>
                          </a:solidFill>
                          <a:latin typeface="Aktiv Grotesk Light"/>
                          <a:cs typeface="Aktiv Grotesk Light"/>
                        </a:rPr>
                        <a:t> </a:t>
                      </a:r>
                      <a:r>
                        <a:rPr sz="950" b="0" spc="-10" dirty="0">
                          <a:solidFill>
                            <a:srgbClr val="231F20"/>
                          </a:solidFill>
                          <a:latin typeface="Aktiv Grotesk Light"/>
                          <a:cs typeface="Aktiv Grotesk Light"/>
                        </a:rPr>
                        <a:t>States, marine)</a:t>
                      </a:r>
                      <a:endParaRPr sz="950">
                        <a:latin typeface="Aktiv Grotesk Light"/>
                        <a:cs typeface="Aktiv Grotesk Light"/>
                      </a:endParaRPr>
                    </a:p>
                  </a:txBody>
                  <a:tcPr marL="0" marR="0" marT="33019" marB="0"/>
                </a:tc>
                <a:tc>
                  <a:txBody>
                    <a:bodyPr/>
                    <a:lstStyle/>
                    <a:p>
                      <a:pPr marL="215900" marR="565785" indent="-93980">
                        <a:lnSpc>
                          <a:spcPts val="1110"/>
                        </a:lnSpc>
                        <a:spcBef>
                          <a:spcPts val="259"/>
                        </a:spcBef>
                      </a:pPr>
                      <a:r>
                        <a:rPr sz="950" b="0" spc="10" dirty="0">
                          <a:solidFill>
                            <a:srgbClr val="231F20"/>
                          </a:solidFill>
                          <a:latin typeface="Aktiv Grotesk Light"/>
                          <a:cs typeface="Aktiv Grotesk Light"/>
                        </a:rPr>
                        <a:t>Species</a:t>
                      </a:r>
                      <a:r>
                        <a:rPr sz="950" b="0" spc="210" dirty="0">
                          <a:solidFill>
                            <a:srgbClr val="231F20"/>
                          </a:solidFill>
                          <a:latin typeface="Aktiv Grotesk Light"/>
                          <a:cs typeface="Aktiv Grotesk Light"/>
                        </a:rPr>
                        <a:t> </a:t>
                      </a:r>
                      <a:r>
                        <a:rPr sz="950" b="0" spc="10" dirty="0">
                          <a:solidFill>
                            <a:srgbClr val="231F20"/>
                          </a:solidFill>
                          <a:latin typeface="Aktiv Grotesk Light"/>
                          <a:cs typeface="Aktiv Grotesk Light"/>
                        </a:rPr>
                        <a:t>occurrence,</a:t>
                      </a:r>
                      <a:r>
                        <a:rPr sz="950" b="0" spc="215" dirty="0">
                          <a:solidFill>
                            <a:srgbClr val="231F20"/>
                          </a:solidFill>
                          <a:latin typeface="Aktiv Grotesk Light"/>
                          <a:cs typeface="Aktiv Grotesk Light"/>
                        </a:rPr>
                        <a:t> </a:t>
                      </a:r>
                      <a:r>
                        <a:rPr sz="950" b="0" spc="10" dirty="0">
                          <a:solidFill>
                            <a:srgbClr val="231F20"/>
                          </a:solidFill>
                          <a:latin typeface="Aktiv Grotesk Light"/>
                          <a:cs typeface="Aktiv Grotesk Light"/>
                        </a:rPr>
                        <a:t>latitude,</a:t>
                      </a:r>
                      <a:r>
                        <a:rPr sz="950" b="0" spc="215" dirty="0">
                          <a:solidFill>
                            <a:srgbClr val="231F20"/>
                          </a:solidFill>
                          <a:latin typeface="Aktiv Grotesk Light"/>
                          <a:cs typeface="Aktiv Grotesk Light"/>
                        </a:rPr>
                        <a:t> </a:t>
                      </a:r>
                      <a:r>
                        <a:rPr sz="950" b="0" spc="-10" dirty="0">
                          <a:solidFill>
                            <a:srgbClr val="231F20"/>
                          </a:solidFill>
                          <a:latin typeface="Aktiv Grotesk Light"/>
                          <a:cs typeface="Aktiv Grotesk Light"/>
                        </a:rPr>
                        <a:t>depth, temperature</a:t>
                      </a:r>
                      <a:endParaRPr sz="950">
                        <a:latin typeface="Aktiv Grotesk Light"/>
                        <a:cs typeface="Aktiv Grotesk Light"/>
                      </a:endParaRPr>
                    </a:p>
                  </a:txBody>
                  <a:tcPr marL="0" marR="0" marT="33019" marB="0"/>
                </a:tc>
                <a:extLst>
                  <a:ext uri="{0D108BD9-81ED-4DB2-BD59-A6C34878D82A}">
                    <a16:rowId xmlns:a16="http://schemas.microsoft.com/office/drawing/2014/main" val="10007"/>
                  </a:ext>
                </a:extLst>
              </a:tr>
              <a:tr h="488315">
                <a:tc>
                  <a:txBody>
                    <a:bodyPr/>
                    <a:lstStyle/>
                    <a:p>
                      <a:pPr marL="149860" marR="346710" indent="-93980">
                        <a:lnSpc>
                          <a:spcPts val="1110"/>
                        </a:lnSpc>
                        <a:spcBef>
                          <a:spcPts val="259"/>
                        </a:spcBef>
                      </a:pPr>
                      <a:r>
                        <a:rPr sz="950" b="0" spc="50" dirty="0">
                          <a:solidFill>
                            <a:srgbClr val="231F20"/>
                          </a:solidFill>
                          <a:latin typeface="Aktiv Grotesk Light"/>
                          <a:cs typeface="Aktiv Grotesk Light"/>
                        </a:rPr>
                        <a:t>How</a:t>
                      </a:r>
                      <a:r>
                        <a:rPr sz="950" b="0" spc="70" dirty="0">
                          <a:solidFill>
                            <a:srgbClr val="231F20"/>
                          </a:solidFill>
                          <a:latin typeface="Aktiv Grotesk Light"/>
                          <a:cs typeface="Aktiv Grotesk Light"/>
                        </a:rPr>
                        <a:t> </a:t>
                      </a:r>
                      <a:r>
                        <a:rPr sz="950" b="0" dirty="0">
                          <a:solidFill>
                            <a:srgbClr val="231F20"/>
                          </a:solidFill>
                          <a:latin typeface="Aktiv Grotesk Light"/>
                          <a:cs typeface="Aktiv Grotesk Light"/>
                        </a:rPr>
                        <a:t>will</a:t>
                      </a:r>
                      <a:r>
                        <a:rPr sz="950" b="0" spc="75" dirty="0">
                          <a:solidFill>
                            <a:srgbClr val="231F20"/>
                          </a:solidFill>
                          <a:latin typeface="Aktiv Grotesk Light"/>
                          <a:cs typeface="Aktiv Grotesk Light"/>
                        </a:rPr>
                        <a:t> </a:t>
                      </a:r>
                      <a:r>
                        <a:rPr sz="950" b="0" spc="-10" dirty="0">
                          <a:solidFill>
                            <a:srgbClr val="231F20"/>
                          </a:solidFill>
                          <a:latin typeface="Aktiv Grotesk Light"/>
                          <a:cs typeface="Aktiv Grotesk Light"/>
                        </a:rPr>
                        <a:t>management </a:t>
                      </a:r>
                      <a:r>
                        <a:rPr sz="950" b="0" spc="10" dirty="0">
                          <a:solidFill>
                            <a:srgbClr val="231F20"/>
                          </a:solidFill>
                          <a:latin typeface="Aktiv Grotesk Light"/>
                          <a:cs typeface="Aktiv Grotesk Light"/>
                        </a:rPr>
                        <a:t>options</a:t>
                      </a:r>
                      <a:r>
                        <a:rPr sz="950" b="0" spc="190" dirty="0">
                          <a:solidFill>
                            <a:srgbClr val="231F20"/>
                          </a:solidFill>
                          <a:latin typeface="Aktiv Grotesk Light"/>
                          <a:cs typeface="Aktiv Grotesk Light"/>
                        </a:rPr>
                        <a:t> </a:t>
                      </a:r>
                      <a:r>
                        <a:rPr sz="950" b="0" spc="10" dirty="0">
                          <a:solidFill>
                            <a:srgbClr val="231F20"/>
                          </a:solidFill>
                          <a:latin typeface="Aktiv Grotesk Light"/>
                          <a:cs typeface="Aktiv Grotesk Light"/>
                        </a:rPr>
                        <a:t>affect</a:t>
                      </a:r>
                      <a:r>
                        <a:rPr sz="950" b="0" spc="190" dirty="0">
                          <a:solidFill>
                            <a:srgbClr val="231F20"/>
                          </a:solidFill>
                          <a:latin typeface="Aktiv Grotesk Light"/>
                          <a:cs typeface="Aktiv Grotesk Light"/>
                        </a:rPr>
                        <a:t> </a:t>
                      </a:r>
                      <a:r>
                        <a:rPr sz="950" b="0" spc="-10" dirty="0">
                          <a:solidFill>
                            <a:srgbClr val="231F20"/>
                          </a:solidFill>
                          <a:latin typeface="Aktiv Grotesk Light"/>
                          <a:cs typeface="Aktiv Grotesk Light"/>
                        </a:rPr>
                        <a:t>species persistence?</a:t>
                      </a:r>
                      <a:endParaRPr sz="950">
                        <a:latin typeface="Aktiv Grotesk Light"/>
                        <a:cs typeface="Aktiv Grotesk Light"/>
                      </a:endParaRPr>
                    </a:p>
                  </a:txBody>
                  <a:tcPr marL="0" marR="0" marT="33019" marB="0"/>
                </a:tc>
                <a:tc>
                  <a:txBody>
                    <a:bodyPr/>
                    <a:lstStyle/>
                    <a:p>
                      <a:pPr marL="63500">
                        <a:lnSpc>
                          <a:spcPct val="100000"/>
                        </a:lnSpc>
                        <a:spcBef>
                          <a:spcPts val="195"/>
                        </a:spcBef>
                      </a:pPr>
                      <a:r>
                        <a:rPr sz="950" b="0" spc="20" dirty="0">
                          <a:solidFill>
                            <a:srgbClr val="231F20"/>
                          </a:solidFill>
                          <a:latin typeface="Aktiv Grotesk Light"/>
                          <a:cs typeface="Aktiv Grotesk Light"/>
                        </a:rPr>
                        <a:t>NatureServe</a:t>
                      </a:r>
                      <a:r>
                        <a:rPr sz="950" b="0" spc="200" dirty="0">
                          <a:solidFill>
                            <a:srgbClr val="231F20"/>
                          </a:solidFill>
                          <a:latin typeface="Aktiv Grotesk Light"/>
                          <a:cs typeface="Aktiv Grotesk Light"/>
                        </a:rPr>
                        <a:t> </a:t>
                      </a:r>
                      <a:r>
                        <a:rPr sz="950" b="0" spc="-20" dirty="0">
                          <a:solidFill>
                            <a:srgbClr val="231F20"/>
                          </a:solidFill>
                          <a:latin typeface="Aktiv Grotesk Light"/>
                          <a:cs typeface="Aktiv Grotesk Light"/>
                        </a:rPr>
                        <a:t>Vista</a:t>
                      </a:r>
                      <a:endParaRPr sz="950">
                        <a:latin typeface="Aktiv Grotesk Light"/>
                        <a:cs typeface="Aktiv Grotesk Light"/>
                      </a:endParaRPr>
                    </a:p>
                  </a:txBody>
                  <a:tcPr marL="0" marR="0" marT="24765" marB="0"/>
                </a:tc>
                <a:tc>
                  <a:txBody>
                    <a:bodyPr/>
                    <a:lstStyle/>
                    <a:p>
                      <a:pPr marL="80010">
                        <a:lnSpc>
                          <a:spcPct val="100000"/>
                        </a:lnSpc>
                        <a:spcBef>
                          <a:spcPts val="195"/>
                        </a:spcBef>
                      </a:pPr>
                      <a:r>
                        <a:rPr sz="950" b="0" dirty="0">
                          <a:solidFill>
                            <a:srgbClr val="231F20"/>
                          </a:solidFill>
                          <a:latin typeface="Aktiv Grotesk Light"/>
                          <a:cs typeface="Aktiv Grotesk Light"/>
                        </a:rPr>
                        <a:t>User-</a:t>
                      </a:r>
                      <a:r>
                        <a:rPr sz="950" b="0" spc="-10" dirty="0">
                          <a:solidFill>
                            <a:srgbClr val="231F20"/>
                          </a:solidFill>
                          <a:latin typeface="Aktiv Grotesk Light"/>
                          <a:cs typeface="Aktiv Grotesk Light"/>
                        </a:rPr>
                        <a:t>defined</a:t>
                      </a:r>
                      <a:endParaRPr sz="950">
                        <a:latin typeface="Aktiv Grotesk Light"/>
                        <a:cs typeface="Aktiv Grotesk Light"/>
                      </a:endParaRPr>
                    </a:p>
                  </a:txBody>
                  <a:tcPr marL="0" marR="0" marT="24765" marB="0"/>
                </a:tc>
                <a:tc>
                  <a:txBody>
                    <a:bodyPr/>
                    <a:lstStyle/>
                    <a:p>
                      <a:pPr marL="121920">
                        <a:lnSpc>
                          <a:spcPct val="100000"/>
                        </a:lnSpc>
                        <a:spcBef>
                          <a:spcPts val="195"/>
                        </a:spcBef>
                      </a:pPr>
                      <a:r>
                        <a:rPr sz="950" b="0" dirty="0">
                          <a:solidFill>
                            <a:srgbClr val="231F20"/>
                          </a:solidFill>
                          <a:latin typeface="Aktiv Grotesk Light"/>
                          <a:cs typeface="Aktiv Grotesk Light"/>
                        </a:rPr>
                        <a:t>User’s</a:t>
                      </a:r>
                      <a:r>
                        <a:rPr sz="950" b="0" spc="215" dirty="0">
                          <a:solidFill>
                            <a:srgbClr val="231F20"/>
                          </a:solidFill>
                          <a:latin typeface="Aktiv Grotesk Light"/>
                          <a:cs typeface="Aktiv Grotesk Light"/>
                        </a:rPr>
                        <a:t> </a:t>
                      </a:r>
                      <a:r>
                        <a:rPr sz="950" b="0" spc="-10" dirty="0">
                          <a:solidFill>
                            <a:srgbClr val="231F20"/>
                          </a:solidFill>
                          <a:latin typeface="Aktiv Grotesk Light"/>
                          <a:cs typeface="Aktiv Grotesk Light"/>
                        </a:rPr>
                        <a:t>choice</a:t>
                      </a:r>
                      <a:endParaRPr sz="950">
                        <a:latin typeface="Aktiv Grotesk Light"/>
                        <a:cs typeface="Aktiv Grotesk Light"/>
                      </a:endParaRPr>
                    </a:p>
                  </a:txBody>
                  <a:tcPr marL="0" marR="0" marT="24765" marB="0"/>
                </a:tc>
                <a:extLst>
                  <a:ext uri="{0D108BD9-81ED-4DB2-BD59-A6C34878D82A}">
                    <a16:rowId xmlns:a16="http://schemas.microsoft.com/office/drawing/2014/main" val="10008"/>
                  </a:ext>
                </a:extLst>
              </a:tr>
              <a:tr h="207645">
                <a:tc>
                  <a:txBody>
                    <a:bodyPr/>
                    <a:lstStyle/>
                    <a:p>
                      <a:pPr>
                        <a:lnSpc>
                          <a:spcPct val="100000"/>
                        </a:lnSpc>
                      </a:pPr>
                      <a:endParaRPr sz="1000">
                        <a:latin typeface="Times New Roman"/>
                        <a:cs typeface="Times New Roman"/>
                      </a:endParaRPr>
                    </a:p>
                  </a:txBody>
                  <a:tcPr marL="0" marR="0" marT="0" marB="0"/>
                </a:tc>
                <a:tc>
                  <a:txBody>
                    <a:bodyPr/>
                    <a:lstStyle/>
                    <a:p>
                      <a:pPr marL="63500">
                        <a:lnSpc>
                          <a:spcPct val="100000"/>
                        </a:lnSpc>
                        <a:spcBef>
                          <a:spcPts val="240"/>
                        </a:spcBef>
                      </a:pPr>
                      <a:r>
                        <a:rPr sz="950" b="0" spc="-10" dirty="0">
                          <a:solidFill>
                            <a:srgbClr val="231F20"/>
                          </a:solidFill>
                          <a:latin typeface="Aktiv Grotesk Light"/>
                          <a:cs typeface="Aktiv Grotesk Light"/>
                        </a:rPr>
                        <a:t>Marxan</a:t>
                      </a:r>
                      <a:endParaRPr sz="950">
                        <a:latin typeface="Aktiv Grotesk Light"/>
                        <a:cs typeface="Aktiv Grotesk Light"/>
                      </a:endParaRPr>
                    </a:p>
                  </a:txBody>
                  <a:tcPr marL="0" marR="0" marT="30480" marB="0"/>
                </a:tc>
                <a:tc>
                  <a:txBody>
                    <a:bodyPr/>
                    <a:lstStyle/>
                    <a:p>
                      <a:pPr marL="80010">
                        <a:lnSpc>
                          <a:spcPct val="100000"/>
                        </a:lnSpc>
                        <a:spcBef>
                          <a:spcPts val="240"/>
                        </a:spcBef>
                      </a:pPr>
                      <a:r>
                        <a:rPr sz="950" b="0" dirty="0">
                          <a:solidFill>
                            <a:srgbClr val="231F20"/>
                          </a:solidFill>
                          <a:latin typeface="Aktiv Grotesk Light"/>
                          <a:cs typeface="Aktiv Grotesk Light"/>
                        </a:rPr>
                        <a:t>User-</a:t>
                      </a:r>
                      <a:r>
                        <a:rPr sz="950" b="0" spc="-10" dirty="0">
                          <a:solidFill>
                            <a:srgbClr val="231F20"/>
                          </a:solidFill>
                          <a:latin typeface="Aktiv Grotesk Light"/>
                          <a:cs typeface="Aktiv Grotesk Light"/>
                        </a:rPr>
                        <a:t>defined</a:t>
                      </a:r>
                      <a:endParaRPr sz="950">
                        <a:latin typeface="Aktiv Grotesk Light"/>
                        <a:cs typeface="Aktiv Grotesk Light"/>
                      </a:endParaRPr>
                    </a:p>
                  </a:txBody>
                  <a:tcPr marL="0" marR="0" marT="30480" marB="0"/>
                </a:tc>
                <a:tc>
                  <a:txBody>
                    <a:bodyPr/>
                    <a:lstStyle/>
                    <a:p>
                      <a:pPr marL="121920">
                        <a:lnSpc>
                          <a:spcPct val="100000"/>
                        </a:lnSpc>
                        <a:spcBef>
                          <a:spcPts val="240"/>
                        </a:spcBef>
                      </a:pPr>
                      <a:r>
                        <a:rPr sz="950" b="0" dirty="0">
                          <a:solidFill>
                            <a:srgbClr val="231F20"/>
                          </a:solidFill>
                          <a:latin typeface="Aktiv Grotesk Light"/>
                          <a:cs typeface="Aktiv Grotesk Light"/>
                        </a:rPr>
                        <a:t>User’s</a:t>
                      </a:r>
                      <a:r>
                        <a:rPr sz="950" b="0" spc="215" dirty="0">
                          <a:solidFill>
                            <a:srgbClr val="231F20"/>
                          </a:solidFill>
                          <a:latin typeface="Aktiv Grotesk Light"/>
                          <a:cs typeface="Aktiv Grotesk Light"/>
                        </a:rPr>
                        <a:t> </a:t>
                      </a:r>
                      <a:r>
                        <a:rPr sz="950" b="0" spc="-10" dirty="0">
                          <a:solidFill>
                            <a:srgbClr val="231F20"/>
                          </a:solidFill>
                          <a:latin typeface="Aktiv Grotesk Light"/>
                          <a:cs typeface="Aktiv Grotesk Light"/>
                        </a:rPr>
                        <a:t>choice</a:t>
                      </a:r>
                      <a:endParaRPr sz="950">
                        <a:latin typeface="Aktiv Grotesk Light"/>
                        <a:cs typeface="Aktiv Grotesk Light"/>
                      </a:endParaRPr>
                    </a:p>
                  </a:txBody>
                  <a:tcPr marL="0" marR="0" marT="30480" marB="0"/>
                </a:tc>
                <a:extLst>
                  <a:ext uri="{0D108BD9-81ED-4DB2-BD59-A6C34878D82A}">
                    <a16:rowId xmlns:a16="http://schemas.microsoft.com/office/drawing/2014/main" val="10009"/>
                  </a:ext>
                </a:extLst>
              </a:tr>
              <a:tr h="482600">
                <a:tc>
                  <a:txBody>
                    <a:bodyPr/>
                    <a:lstStyle/>
                    <a:p>
                      <a:pPr marL="149860" marR="191770" indent="-93980">
                        <a:lnSpc>
                          <a:spcPts val="1110"/>
                        </a:lnSpc>
                        <a:spcBef>
                          <a:spcPts val="259"/>
                        </a:spcBef>
                      </a:pPr>
                      <a:r>
                        <a:rPr sz="950" b="0" spc="50" dirty="0">
                          <a:solidFill>
                            <a:srgbClr val="231F20"/>
                          </a:solidFill>
                          <a:latin typeface="Aktiv Grotesk Light"/>
                          <a:cs typeface="Aktiv Grotesk Light"/>
                        </a:rPr>
                        <a:t>How</a:t>
                      </a:r>
                      <a:r>
                        <a:rPr sz="950" b="0" spc="95" dirty="0">
                          <a:solidFill>
                            <a:srgbClr val="231F20"/>
                          </a:solidFill>
                          <a:latin typeface="Aktiv Grotesk Light"/>
                          <a:cs typeface="Aktiv Grotesk Light"/>
                        </a:rPr>
                        <a:t> </a:t>
                      </a:r>
                      <a:r>
                        <a:rPr sz="950" b="0" spc="10" dirty="0">
                          <a:solidFill>
                            <a:srgbClr val="231F20"/>
                          </a:solidFill>
                          <a:latin typeface="Aktiv Grotesk Light"/>
                          <a:cs typeface="Aktiv Grotesk Light"/>
                        </a:rPr>
                        <a:t>will</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climate</a:t>
                      </a:r>
                      <a:r>
                        <a:rPr sz="950" b="0" spc="100" dirty="0">
                          <a:solidFill>
                            <a:srgbClr val="231F20"/>
                          </a:solidFill>
                          <a:latin typeface="Aktiv Grotesk Light"/>
                          <a:cs typeface="Aktiv Grotesk Light"/>
                        </a:rPr>
                        <a:t> </a:t>
                      </a:r>
                      <a:r>
                        <a:rPr sz="950" b="0" spc="-10" dirty="0">
                          <a:solidFill>
                            <a:srgbClr val="231F20"/>
                          </a:solidFill>
                          <a:latin typeface="Aktiv Grotesk Light"/>
                          <a:cs typeface="Aktiv Grotesk Light"/>
                        </a:rPr>
                        <a:t>change </a:t>
                      </a:r>
                      <a:r>
                        <a:rPr sz="950" b="0" spc="30" dirty="0">
                          <a:solidFill>
                            <a:srgbClr val="231F20"/>
                          </a:solidFill>
                          <a:latin typeface="Aktiv Grotesk Light"/>
                          <a:cs typeface="Aktiv Grotesk Light"/>
                        </a:rPr>
                        <a:t>affect</a:t>
                      </a:r>
                      <a:r>
                        <a:rPr sz="950" b="0" spc="65" dirty="0">
                          <a:solidFill>
                            <a:srgbClr val="231F20"/>
                          </a:solidFill>
                          <a:latin typeface="Aktiv Grotesk Light"/>
                          <a:cs typeface="Aktiv Grotesk Light"/>
                        </a:rPr>
                        <a:t> </a:t>
                      </a:r>
                      <a:r>
                        <a:rPr sz="950" b="0" spc="30" dirty="0">
                          <a:solidFill>
                            <a:srgbClr val="231F20"/>
                          </a:solidFill>
                          <a:latin typeface="Aktiv Grotesk Light"/>
                          <a:cs typeface="Aktiv Grotesk Light"/>
                        </a:rPr>
                        <a:t>the</a:t>
                      </a:r>
                      <a:r>
                        <a:rPr sz="950" b="0" spc="70" dirty="0">
                          <a:solidFill>
                            <a:srgbClr val="231F20"/>
                          </a:solidFill>
                          <a:latin typeface="Aktiv Grotesk Light"/>
                          <a:cs typeface="Aktiv Grotesk Light"/>
                        </a:rPr>
                        <a:t> </a:t>
                      </a:r>
                      <a:r>
                        <a:rPr sz="950" b="0" spc="30" dirty="0">
                          <a:solidFill>
                            <a:srgbClr val="231F20"/>
                          </a:solidFill>
                          <a:latin typeface="Aktiv Grotesk Light"/>
                          <a:cs typeface="Aktiv Grotesk Light"/>
                        </a:rPr>
                        <a:t>connectivity</a:t>
                      </a:r>
                      <a:r>
                        <a:rPr sz="950" b="0" spc="70" dirty="0">
                          <a:solidFill>
                            <a:srgbClr val="231F20"/>
                          </a:solidFill>
                          <a:latin typeface="Aktiv Grotesk Light"/>
                          <a:cs typeface="Aktiv Grotesk Light"/>
                        </a:rPr>
                        <a:t> </a:t>
                      </a:r>
                      <a:r>
                        <a:rPr sz="950" b="0" spc="-25" dirty="0">
                          <a:solidFill>
                            <a:srgbClr val="231F20"/>
                          </a:solidFill>
                          <a:latin typeface="Aktiv Grotesk Light"/>
                          <a:cs typeface="Aktiv Grotesk Light"/>
                        </a:rPr>
                        <a:t>of</a:t>
                      </a:r>
                      <a:r>
                        <a:rPr sz="950" b="0" spc="-10" dirty="0">
                          <a:solidFill>
                            <a:srgbClr val="231F20"/>
                          </a:solidFill>
                          <a:latin typeface="Aktiv Grotesk Light"/>
                          <a:cs typeface="Aktiv Grotesk Light"/>
                        </a:rPr>
                        <a:t> populations?</a:t>
                      </a:r>
                      <a:endParaRPr sz="950">
                        <a:latin typeface="Aktiv Grotesk Light"/>
                        <a:cs typeface="Aktiv Grotesk Light"/>
                      </a:endParaRPr>
                    </a:p>
                  </a:txBody>
                  <a:tcPr marL="0" marR="0" marT="33019" marB="0">
                    <a:lnB w="19050">
                      <a:solidFill>
                        <a:srgbClr val="99C6CB"/>
                      </a:solidFill>
                      <a:prstDash val="solid"/>
                    </a:lnB>
                  </a:tcPr>
                </a:tc>
                <a:tc>
                  <a:txBody>
                    <a:bodyPr/>
                    <a:lstStyle/>
                    <a:p>
                      <a:pPr marL="63500">
                        <a:lnSpc>
                          <a:spcPct val="100000"/>
                        </a:lnSpc>
                        <a:spcBef>
                          <a:spcPts val="195"/>
                        </a:spcBef>
                      </a:pPr>
                      <a:r>
                        <a:rPr sz="950" b="0" spc="-10" dirty="0">
                          <a:solidFill>
                            <a:srgbClr val="231F20"/>
                          </a:solidFill>
                          <a:latin typeface="Aktiv Grotesk Light"/>
                          <a:cs typeface="Aktiv Grotesk Light"/>
                        </a:rPr>
                        <a:t>Circuitscape</a:t>
                      </a:r>
                      <a:endParaRPr sz="950">
                        <a:latin typeface="Aktiv Grotesk Light"/>
                        <a:cs typeface="Aktiv Grotesk Light"/>
                      </a:endParaRPr>
                    </a:p>
                  </a:txBody>
                  <a:tcPr marL="0" marR="0" marT="24765" marB="0">
                    <a:lnB w="19050">
                      <a:solidFill>
                        <a:srgbClr val="99C6CB"/>
                      </a:solidFill>
                      <a:prstDash val="solid"/>
                    </a:lnB>
                  </a:tcPr>
                </a:tc>
                <a:tc>
                  <a:txBody>
                    <a:bodyPr/>
                    <a:lstStyle/>
                    <a:p>
                      <a:pPr marL="80010">
                        <a:lnSpc>
                          <a:spcPct val="100000"/>
                        </a:lnSpc>
                        <a:spcBef>
                          <a:spcPts val="195"/>
                        </a:spcBef>
                      </a:pPr>
                      <a:r>
                        <a:rPr sz="950" b="0" dirty="0">
                          <a:solidFill>
                            <a:srgbClr val="231F20"/>
                          </a:solidFill>
                          <a:latin typeface="Aktiv Grotesk Light"/>
                          <a:cs typeface="Aktiv Grotesk Light"/>
                        </a:rPr>
                        <a:t>User-</a:t>
                      </a:r>
                      <a:r>
                        <a:rPr sz="950" b="0" spc="-10" dirty="0">
                          <a:solidFill>
                            <a:srgbClr val="231F20"/>
                          </a:solidFill>
                          <a:latin typeface="Aktiv Grotesk Light"/>
                          <a:cs typeface="Aktiv Grotesk Light"/>
                        </a:rPr>
                        <a:t>defined</a:t>
                      </a:r>
                      <a:endParaRPr sz="950">
                        <a:latin typeface="Aktiv Grotesk Light"/>
                        <a:cs typeface="Aktiv Grotesk Light"/>
                      </a:endParaRPr>
                    </a:p>
                  </a:txBody>
                  <a:tcPr marL="0" marR="0" marT="24765" marB="0">
                    <a:lnB w="19050">
                      <a:solidFill>
                        <a:srgbClr val="99C6CB"/>
                      </a:solidFill>
                      <a:prstDash val="solid"/>
                    </a:lnB>
                  </a:tcPr>
                </a:tc>
                <a:tc>
                  <a:txBody>
                    <a:bodyPr/>
                    <a:lstStyle/>
                    <a:p>
                      <a:pPr marL="215900" marR="217804" indent="-93980">
                        <a:lnSpc>
                          <a:spcPts val="1110"/>
                        </a:lnSpc>
                        <a:spcBef>
                          <a:spcPts val="259"/>
                        </a:spcBef>
                      </a:pPr>
                      <a:r>
                        <a:rPr sz="950" b="0" spc="20" dirty="0">
                          <a:solidFill>
                            <a:srgbClr val="231F20"/>
                          </a:solidFill>
                          <a:latin typeface="Aktiv Grotesk Light"/>
                          <a:cs typeface="Aktiv Grotesk Light"/>
                        </a:rPr>
                        <a:t>Resistance</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125" dirty="0">
                          <a:solidFill>
                            <a:srgbClr val="231F20"/>
                          </a:solidFill>
                          <a:latin typeface="Aktiv Grotesk Light"/>
                          <a:cs typeface="Aktiv Grotesk Light"/>
                        </a:rPr>
                        <a:t> </a:t>
                      </a:r>
                      <a:r>
                        <a:rPr sz="950" b="0" spc="20" dirty="0">
                          <a:solidFill>
                            <a:srgbClr val="231F20"/>
                          </a:solidFill>
                          <a:latin typeface="Aktiv Grotesk Light"/>
                          <a:cs typeface="Aktiv Grotesk Light"/>
                        </a:rPr>
                        <a:t>movement,</a:t>
                      </a:r>
                      <a:r>
                        <a:rPr sz="950" b="0" spc="120" dirty="0">
                          <a:solidFill>
                            <a:srgbClr val="231F20"/>
                          </a:solidFill>
                          <a:latin typeface="Aktiv Grotesk Light"/>
                          <a:cs typeface="Aktiv Grotesk Light"/>
                        </a:rPr>
                        <a:t> </a:t>
                      </a:r>
                      <a:r>
                        <a:rPr sz="950" b="0" spc="20" dirty="0">
                          <a:solidFill>
                            <a:srgbClr val="231F20"/>
                          </a:solidFill>
                          <a:latin typeface="Aktiv Grotesk Light"/>
                          <a:cs typeface="Aktiv Grotesk Light"/>
                        </a:rPr>
                        <a:t>user’s</a:t>
                      </a:r>
                      <a:r>
                        <a:rPr sz="950" b="0" spc="125" dirty="0">
                          <a:solidFill>
                            <a:srgbClr val="231F20"/>
                          </a:solidFill>
                          <a:latin typeface="Aktiv Grotesk Light"/>
                          <a:cs typeface="Aktiv Grotesk Light"/>
                        </a:rPr>
                        <a:t> </a:t>
                      </a:r>
                      <a:r>
                        <a:rPr sz="950" b="0" spc="20" dirty="0">
                          <a:solidFill>
                            <a:srgbClr val="231F20"/>
                          </a:solidFill>
                          <a:latin typeface="Aktiv Grotesk Light"/>
                          <a:cs typeface="Aktiv Grotesk Light"/>
                        </a:rPr>
                        <a:t>choice</a:t>
                      </a:r>
                      <a:r>
                        <a:rPr sz="950" b="0" spc="120" dirty="0">
                          <a:solidFill>
                            <a:srgbClr val="231F20"/>
                          </a:solidFill>
                          <a:latin typeface="Aktiv Grotesk Light"/>
                          <a:cs typeface="Aktiv Grotesk Light"/>
                        </a:rPr>
                        <a:t> </a:t>
                      </a:r>
                      <a:r>
                        <a:rPr sz="950" b="0" spc="-25" dirty="0">
                          <a:solidFill>
                            <a:srgbClr val="231F20"/>
                          </a:solidFill>
                          <a:latin typeface="Aktiv Grotesk Light"/>
                          <a:cs typeface="Aktiv Grotesk Light"/>
                        </a:rPr>
                        <a:t>of</a:t>
                      </a:r>
                      <a:r>
                        <a:rPr sz="950" b="0" spc="30" dirty="0">
                          <a:solidFill>
                            <a:srgbClr val="231F20"/>
                          </a:solidFill>
                          <a:latin typeface="Aktiv Grotesk Light"/>
                          <a:cs typeface="Aktiv Grotesk Light"/>
                        </a:rPr>
                        <a:t> environmental</a:t>
                      </a:r>
                      <a:r>
                        <a:rPr sz="950" b="0" spc="80" dirty="0">
                          <a:solidFill>
                            <a:srgbClr val="231F20"/>
                          </a:solidFill>
                          <a:latin typeface="Aktiv Grotesk Light"/>
                          <a:cs typeface="Aktiv Grotesk Light"/>
                        </a:rPr>
                        <a:t> </a:t>
                      </a:r>
                      <a:r>
                        <a:rPr sz="950" b="0" spc="30" dirty="0">
                          <a:solidFill>
                            <a:srgbClr val="231F20"/>
                          </a:solidFill>
                          <a:latin typeface="Aktiv Grotesk Light"/>
                          <a:cs typeface="Aktiv Grotesk Light"/>
                        </a:rPr>
                        <a:t>and</a:t>
                      </a:r>
                      <a:r>
                        <a:rPr sz="950" b="0" spc="80" dirty="0">
                          <a:solidFill>
                            <a:srgbClr val="231F20"/>
                          </a:solidFill>
                          <a:latin typeface="Aktiv Grotesk Light"/>
                          <a:cs typeface="Aktiv Grotesk Light"/>
                        </a:rPr>
                        <a:t> </a:t>
                      </a:r>
                      <a:r>
                        <a:rPr sz="950" b="0" spc="30" dirty="0">
                          <a:solidFill>
                            <a:srgbClr val="231F20"/>
                          </a:solidFill>
                          <a:latin typeface="Aktiv Grotesk Light"/>
                          <a:cs typeface="Aktiv Grotesk Light"/>
                        </a:rPr>
                        <a:t>climate</a:t>
                      </a:r>
                      <a:r>
                        <a:rPr sz="950" b="0" spc="80" dirty="0">
                          <a:solidFill>
                            <a:srgbClr val="231F20"/>
                          </a:solidFill>
                          <a:latin typeface="Aktiv Grotesk Light"/>
                          <a:cs typeface="Aktiv Grotesk Light"/>
                        </a:rPr>
                        <a:t> </a:t>
                      </a:r>
                      <a:r>
                        <a:rPr sz="950" b="0" spc="-10" dirty="0">
                          <a:solidFill>
                            <a:srgbClr val="231F20"/>
                          </a:solidFill>
                          <a:latin typeface="Aktiv Grotesk Light"/>
                          <a:cs typeface="Aktiv Grotesk Light"/>
                        </a:rPr>
                        <a:t>variables</a:t>
                      </a:r>
                      <a:endParaRPr sz="950">
                        <a:latin typeface="Aktiv Grotesk Light"/>
                        <a:cs typeface="Aktiv Grotesk Light"/>
                      </a:endParaRPr>
                    </a:p>
                  </a:txBody>
                  <a:tcPr marL="0" marR="0" marT="33019" marB="0">
                    <a:lnB w="19050">
                      <a:solidFill>
                        <a:srgbClr val="99C6CB"/>
                      </a:solidFill>
                      <a:prstDash val="solid"/>
                    </a:lnB>
                  </a:tcPr>
                </a:tc>
                <a:extLst>
                  <a:ext uri="{0D108BD9-81ED-4DB2-BD59-A6C34878D82A}">
                    <a16:rowId xmlns:a16="http://schemas.microsoft.com/office/drawing/2014/main" val="10010"/>
                  </a:ext>
                </a:extLst>
              </a:tr>
            </a:tbl>
          </a:graphicData>
        </a:graphic>
      </p:graphicFrame>
      <p:sp>
        <p:nvSpPr>
          <p:cNvPr id="3" name="object 3" title="TABLE 12.2 Examples of freely available tools that can be used to answer key management questions about the effects of climate change on species and their habitats"/>
          <p:cNvSpPr txBox="1"/>
          <p:nvPr/>
        </p:nvSpPr>
        <p:spPr>
          <a:xfrm>
            <a:off x="2107054" y="5375957"/>
            <a:ext cx="4311650" cy="156845"/>
          </a:xfrm>
          <a:prstGeom prst="rect">
            <a:avLst/>
          </a:prstGeom>
        </p:spPr>
        <p:txBody>
          <a:bodyPr vert="horz" wrap="square" lIns="0" tIns="13970" rIns="0" bIns="0" rtlCol="0">
            <a:spAutoFit/>
          </a:bodyPr>
          <a:lstStyle/>
          <a:p>
            <a:pPr marL="12700">
              <a:lnSpc>
                <a:spcPct val="100000"/>
              </a:lnSpc>
              <a:spcBef>
                <a:spcPts val="110"/>
              </a:spcBef>
            </a:pPr>
            <a:r>
              <a:rPr sz="850" b="0" i="1" spc="20" dirty="0">
                <a:solidFill>
                  <a:srgbClr val="231F20"/>
                </a:solidFill>
                <a:latin typeface="Aktiv Grotesk Light"/>
                <a:cs typeface="Aktiv Grotesk Light"/>
              </a:rPr>
              <a:t>Source</a:t>
            </a:r>
            <a:r>
              <a:rPr sz="850" b="0" spc="20" dirty="0">
                <a:solidFill>
                  <a:srgbClr val="231F20"/>
                </a:solidFill>
                <a:latin typeface="Aktiv Grotesk Light"/>
                <a:cs typeface="Aktiv Grotesk Light"/>
              </a:rPr>
              <a:t>:</a:t>
            </a:r>
            <a:r>
              <a:rPr sz="850" b="0" spc="90" dirty="0">
                <a:solidFill>
                  <a:srgbClr val="231F20"/>
                </a:solidFill>
                <a:latin typeface="Aktiv Grotesk Light"/>
                <a:cs typeface="Aktiv Grotesk Light"/>
              </a:rPr>
              <a:t> </a:t>
            </a:r>
            <a:r>
              <a:rPr sz="850" b="0" spc="45" dirty="0">
                <a:solidFill>
                  <a:srgbClr val="231F20"/>
                </a:solidFill>
                <a:latin typeface="Aktiv Grotesk Light"/>
                <a:cs typeface="Aktiv Grotesk Light"/>
              </a:rPr>
              <a:t>Adapted</a:t>
            </a:r>
            <a:r>
              <a:rPr sz="850" b="0"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from</a:t>
            </a:r>
            <a:r>
              <a:rPr sz="850" b="0"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B.</a:t>
            </a:r>
            <a:r>
              <a:rPr sz="850" b="0"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Abrahms</a:t>
            </a:r>
            <a:r>
              <a:rPr sz="850" b="0"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et</a:t>
            </a:r>
            <a:r>
              <a:rPr sz="850" b="0"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al.</a:t>
            </a:r>
            <a:r>
              <a:rPr sz="850" b="0" spc="95" dirty="0">
                <a:solidFill>
                  <a:srgbClr val="231F20"/>
                </a:solidFill>
                <a:latin typeface="Aktiv Grotesk Light"/>
                <a:cs typeface="Aktiv Grotesk Light"/>
              </a:rPr>
              <a:t> </a:t>
            </a:r>
            <a:r>
              <a:rPr sz="850" b="0" spc="50" dirty="0">
                <a:solidFill>
                  <a:srgbClr val="231F20"/>
                </a:solidFill>
                <a:latin typeface="Aktiv Grotesk Light"/>
                <a:cs typeface="Aktiv Grotesk Light"/>
              </a:rPr>
              <a:t>2017.</a:t>
            </a:r>
            <a:r>
              <a:rPr sz="850" b="0" spc="90" dirty="0">
                <a:solidFill>
                  <a:srgbClr val="231F20"/>
                </a:solidFill>
                <a:latin typeface="Aktiv Grotesk Light"/>
                <a:cs typeface="Aktiv Grotesk Light"/>
              </a:rPr>
              <a:t> </a:t>
            </a:r>
            <a:r>
              <a:rPr sz="850" b="0" i="1" spc="20" dirty="0">
                <a:solidFill>
                  <a:srgbClr val="231F20"/>
                </a:solidFill>
                <a:latin typeface="Aktiv Grotesk Light"/>
                <a:cs typeface="Aktiv Grotesk Light"/>
              </a:rPr>
              <a:t>Biodivers</a:t>
            </a:r>
            <a:r>
              <a:rPr sz="850" b="0" i="1" spc="95" dirty="0">
                <a:solidFill>
                  <a:srgbClr val="231F20"/>
                </a:solidFill>
                <a:latin typeface="Aktiv Grotesk Light"/>
                <a:cs typeface="Aktiv Grotesk Light"/>
              </a:rPr>
              <a:t> </a:t>
            </a:r>
            <a:r>
              <a:rPr sz="850" b="0" i="1" spc="45" dirty="0">
                <a:solidFill>
                  <a:srgbClr val="231F20"/>
                </a:solidFill>
                <a:latin typeface="Aktiv Grotesk Light"/>
                <a:cs typeface="Aktiv Grotesk Light"/>
              </a:rPr>
              <a:t>Conserv</a:t>
            </a:r>
            <a:r>
              <a:rPr sz="850" b="0" i="1" spc="95" dirty="0">
                <a:solidFill>
                  <a:srgbClr val="231F20"/>
                </a:solidFill>
                <a:latin typeface="Aktiv Grotesk Light"/>
                <a:cs typeface="Aktiv Grotesk Light"/>
              </a:rPr>
              <a:t> </a:t>
            </a:r>
            <a:r>
              <a:rPr sz="850" b="0" spc="20" dirty="0">
                <a:solidFill>
                  <a:srgbClr val="231F20"/>
                </a:solidFill>
                <a:latin typeface="Aktiv Grotesk Light"/>
                <a:cs typeface="Aktiv Grotesk Light"/>
              </a:rPr>
              <a:t>26:</a:t>
            </a:r>
            <a:r>
              <a:rPr sz="850" b="0" spc="95" dirty="0">
                <a:solidFill>
                  <a:srgbClr val="231F20"/>
                </a:solidFill>
                <a:latin typeface="Aktiv Grotesk Light"/>
                <a:cs typeface="Aktiv Grotesk Light"/>
              </a:rPr>
              <a:t> </a:t>
            </a:r>
            <a:r>
              <a:rPr sz="850" b="0" spc="40" dirty="0">
                <a:solidFill>
                  <a:srgbClr val="231F20"/>
                </a:solidFill>
                <a:latin typeface="Aktiv Grotesk Light"/>
                <a:cs typeface="Aktiv Grotesk Light"/>
              </a:rPr>
              <a:t>2277–2293.</a:t>
            </a:r>
            <a:endParaRPr sz="850">
              <a:latin typeface="Aktiv Grotesk Light"/>
              <a:cs typeface="Aktiv Grotesk Light"/>
            </a:endParaRPr>
          </a:p>
        </p:txBody>
      </p:sp>
      <p:sp>
        <p:nvSpPr>
          <p:cNvPr id="4" name="Title 3"/>
          <p:cNvSpPr>
            <a:spLocks noGrp="1"/>
          </p:cNvSpPr>
          <p:nvPr>
            <p:ph type="title"/>
          </p:nvPr>
        </p:nvSpPr>
        <p:spPr>
          <a:xfrm>
            <a:off x="0" y="0"/>
            <a:ext cx="12192000" cy="646331"/>
          </a:xfrm>
        </p:spPr>
        <p:txBody>
          <a:bodyPr/>
          <a:lstStyle/>
          <a:p>
            <a:r>
              <a:rPr lang="en-US" b="1" dirty="0"/>
              <a:t>TABLE 12.2 </a:t>
            </a:r>
            <a:r>
              <a:rPr lang="en-US" dirty="0"/>
              <a:t>Examples of freely available tools that can be used to answer key management questions about the effects of climate change on species and their habitats</a:t>
            </a:r>
            <a:endParaRPr lang="en-IN" dirty="0"/>
          </a:p>
        </p:txBody>
      </p:sp>
    </p:spTree>
    <p:extLst>
      <p:ext uri="{BB962C8B-B14F-4D97-AF65-F5344CB8AC3E}">
        <p14:creationId xmlns:p14="http://schemas.microsoft.com/office/powerpoint/2010/main" val="3418630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IN" b="1" dirty="0"/>
              <a:t>Figure 12.17 </a:t>
            </a:r>
            <a:r>
              <a:rPr lang="en-IN" dirty="0"/>
              <a:t>Climate envelope models (CEMs) have </a:t>
            </a:r>
            <a:r>
              <a:rPr lang="en-US" dirty="0"/>
              <a:t>been used to describe the modern climatic niche of snow leopards (</a:t>
            </a:r>
            <a:r>
              <a:rPr lang="en-US" i="1" dirty="0" err="1"/>
              <a:t>Panthera</a:t>
            </a:r>
            <a:r>
              <a:rPr lang="en-US" i="1" dirty="0"/>
              <a:t> </a:t>
            </a:r>
            <a:r>
              <a:rPr lang="en-US" i="1" dirty="0" err="1"/>
              <a:t>uncia</a:t>
            </a:r>
            <a:r>
              <a:rPr lang="en-US" dirty="0"/>
              <a:t>). </a:t>
            </a:r>
          </a:p>
        </p:txBody>
      </p:sp>
      <p:pic>
        <p:nvPicPr>
          <p:cNvPr id="2" name="Picture 1" descr="A photo and a map show the Climate envelope models C E Ms for snow leopards. A photo shows a snow leopard standing on snow. A map shows the habitat lost by 2070. Habitat lost in the L G M is marked differently. At few places it merges or overlaps with Habitat remaining, 2070, and Large refugia.&#10;" title="Figure 12.17 Climate envelope models (CEMs) have been used to describe the modern climatic niche of snow leopards (Panthera unci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333" y="1426195"/>
            <a:ext cx="9243334" cy="4005610"/>
          </a:xfrm>
          <a:prstGeom prst="rect">
            <a:avLst/>
          </a:prstGeom>
        </p:spPr>
      </p:pic>
    </p:spTree>
    <p:extLst>
      <p:ext uri="{BB962C8B-B14F-4D97-AF65-F5344CB8AC3E}">
        <p14:creationId xmlns:p14="http://schemas.microsoft.com/office/powerpoint/2010/main" val="2694000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12.18 </a:t>
            </a:r>
            <a:r>
              <a:rPr lang="en-US" dirty="0"/>
              <a:t>The Yellowstone to Yukon (Y2Y) Conservation Initiative is a project designed to allow north–south and east–west migration pathways between protected areas for large organisms </a:t>
            </a:r>
          </a:p>
        </p:txBody>
      </p:sp>
      <p:pic>
        <p:nvPicPr>
          <p:cNvPr id="2" name="Picture 1" descr="Two maps the Yellowstone to Yukon (Y 2 Y) Conservation Initiative project and its impact in years 1993 and 2013. The protected lands, such as provincial parks and wilderness preserves, look same in the middle and southern regions of map. But the northern region sees a significant increase in the green areas. Yellow areas indicate other conservation designations. In year 1993, these regions were found only in few southern parts. But by 2013, the yellow regions are more than the green regions throughout the map.&#10;" title="Figure 12.18 The Yellowstone to Yukon (Y2Y) Conservation Initiative is a project designed to allow north–south and east–west migration pathways between protected areas for large organism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896" y="829685"/>
            <a:ext cx="7672208" cy="5578641"/>
          </a:xfrm>
          <a:prstGeom prst="rect">
            <a:avLst/>
          </a:prstGeom>
        </p:spPr>
      </p:pic>
    </p:spTree>
    <p:extLst>
      <p:ext uri="{BB962C8B-B14F-4D97-AF65-F5344CB8AC3E}">
        <p14:creationId xmlns:p14="http://schemas.microsoft.com/office/powerpoint/2010/main" val="320065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25</a:t>
            </a:r>
            <a:endParaRPr lang="en-IN" dirty="0"/>
          </a:p>
        </p:txBody>
      </p:sp>
      <p:pic>
        <p:nvPicPr>
          <p:cNvPr id="2" name="Picture 1" descr="A photo shows a tiny western swamp turtle held in a hand. There are people standing in the backgroun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97" y="1198382"/>
            <a:ext cx="7251807" cy="4461237"/>
          </a:xfrm>
          <a:prstGeom prst="rect">
            <a:avLst/>
          </a:prstGeom>
        </p:spPr>
      </p:pic>
    </p:spTree>
    <p:extLst>
      <p:ext uri="{BB962C8B-B14F-4D97-AF65-F5344CB8AC3E}">
        <p14:creationId xmlns:p14="http://schemas.microsoft.com/office/powerpoint/2010/main" val="375822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12.19 </a:t>
            </a:r>
            <a:r>
              <a:rPr lang="en-US" dirty="0"/>
              <a:t>Natural infrastructure can help mitigate natural disasters like floods, which are increasing in frequency and magnitude as a result of anthropogenic climate change. </a:t>
            </a:r>
          </a:p>
        </p:txBody>
      </p:sp>
      <p:pic>
        <p:nvPicPr>
          <p:cNvPr id="2" name="Picture 1" descr="Set of two graphs A and B and an image show how the Natural infrastructure can help mitigate natural disasters like floods, which are increasing in frequency and magnitude due to anthropogenic climate change. Graph A shows 1999 mangrove forest width in kilometers in the horizontal axis and number of deaths in the y axis. There is a picture showing women carrying sticks in a slush, with many damaged things lying all-around. When the mangrove width is within 0 to 4 kilometers, the number of deaths is ranging between 0 and 15. When the mangrove width reaches 6 to 8 kilometers, the number of deaths is between 13 and 22. Graph B shows the Estimated total value per ha in millions $ per year ranging from 1 to 100,000. This is displayed on the vertical axis. The horizontal axis shows the total area of coastal wetlands in ha. Here y equals 0.0134x to the power 0.8758. R square equals 0.5207. The regions with 1000 to 10,000 wetlands are, Pennsylvania, Rhode Island, and New York. Regions between 10,000 and 100,000 wetlands are, Delaware, New Hampshire, Alabama, Connecticut, Massachusetts, North Carolina, South Carolina, Virginia, New Jersey, Maine, Maryland, and Mississippi. Regions between 100,000 and 1000,000 wetlands are, Georgia, Texas. Regions between 1000,000 and 10,000,000 wetlands are, Louisiana, and Florida. A photo shows rows of flooded houses, and jet skis going in between. &#10;" title="Figure 12.19 Natural infrastructure can help mitigate natural disasters like floods, which are increasing in frequency and magnitude as a result of anthropogenic climate chan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327" y="740182"/>
            <a:ext cx="7121347" cy="5793638"/>
          </a:xfrm>
          <a:prstGeom prst="rect">
            <a:avLst/>
          </a:prstGeom>
        </p:spPr>
      </p:pic>
    </p:spTree>
    <p:extLst>
      <p:ext uri="{BB962C8B-B14F-4D97-AF65-F5344CB8AC3E}">
        <p14:creationId xmlns:p14="http://schemas.microsoft.com/office/powerpoint/2010/main" val="4089726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27</a:t>
            </a:r>
            <a:endParaRPr lang="en-IN" dirty="0"/>
          </a:p>
        </p:txBody>
      </p:sp>
      <p:pic>
        <p:nvPicPr>
          <p:cNvPr id="2" name="Picture 1" descr="A set of two images. Image A shows flooded streets, and people walking in above knee level water. Two people are carrying a two wheeler. Image B shows thick greenery in the forefront, and many high-rise buildings in the far distanc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729" y="2065421"/>
            <a:ext cx="9578543" cy="2727159"/>
          </a:xfrm>
          <a:prstGeom prst="rect">
            <a:avLst/>
          </a:prstGeom>
        </p:spPr>
      </p:pic>
    </p:spTree>
    <p:extLst>
      <p:ext uri="{BB962C8B-B14F-4D97-AF65-F5344CB8AC3E}">
        <p14:creationId xmlns:p14="http://schemas.microsoft.com/office/powerpoint/2010/main" val="168275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12.1 </a:t>
            </a:r>
            <a:r>
              <a:rPr lang="en-US" dirty="0"/>
              <a:t>Climate change is a general term that refers to a suite of abiotic variables that are all changing across the globe in terms of their averages (mean levels), variability, ranges (maxima and </a:t>
            </a:r>
            <a:r>
              <a:rPr lang="en-IN" dirty="0"/>
              <a:t>minima), frequency, predictability, and seasonality. </a:t>
            </a:r>
            <a:endParaRPr lang="en-US" dirty="0"/>
          </a:p>
        </p:txBody>
      </p:sp>
      <p:pic>
        <p:nvPicPr>
          <p:cNvPr id="2" name="Picture 1" descr="An illustration shows the various components of climate change and resulting levels of biological response. A box on left shows the components of change as follows, Greenhouse gases- Concentrations of carbon dioxide, methane and nitrous oxide. Temperature- Air, sea surface, freshwater. Precipitation and ice- Rain and snowfall, ice cover. Ocean dynamics-Sea levels, water currents. Ocean acidification- carbon dioxide tension, ph. Extreme events- Floods, droughts, storms, fires. A double side arrowed vertical line by the side of box reads, Mean levels, variability, maxima and minima, frequency, predictability, seasonality. A horizontal arrow from the box points to another box showing the level of biological response. The arrow has an image of globe behind it. The box reads, Evolution- Mutation, natural selection, speciation. Organismal physiology- Fecundity, survival, circadian rhythms, disease susceptibility. Population dynamics-Recruitment, age structure, sex ratios, abundance. Species distributions-Ecological niches, range size. Interspecific interactions- Competition, predation, parasitism, mutualism. Ecosystem services- Biomass production, water availability, pest control, tourism.&#10;" title="Figure 12.1 Climate change is a general term that refers to a suite of abiotic variables that are all changing across the globe in terms of their averages (mean levels), variability, ranges (maxima and minima), frequency, predictability, and seasonal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140" y="898477"/>
            <a:ext cx="7809720" cy="5061047"/>
          </a:xfrm>
          <a:prstGeom prst="rect">
            <a:avLst/>
          </a:prstGeom>
        </p:spPr>
      </p:pic>
    </p:spTree>
    <p:extLst>
      <p:ext uri="{BB962C8B-B14F-4D97-AF65-F5344CB8AC3E}">
        <p14:creationId xmlns:p14="http://schemas.microsoft.com/office/powerpoint/2010/main" val="3001841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12.2 </a:t>
            </a:r>
            <a:r>
              <a:rPr lang="en-US" dirty="0"/>
              <a:t>(A) Atmospheric carbon dioxide </a:t>
            </a:r>
            <a:r>
              <a:rPr lang="en-IN" dirty="0"/>
              <a:t>concentrations in parts per million </a:t>
            </a:r>
            <a:r>
              <a:rPr lang="en-US" dirty="0"/>
              <a:t>(ppm) for the past 800,000 years. Peaks and valleys in CO</a:t>
            </a:r>
            <a:r>
              <a:rPr lang="en-US" baseline="-25000" dirty="0"/>
              <a:t>2</a:t>
            </a:r>
            <a:r>
              <a:rPr lang="en-US" dirty="0"/>
              <a:t> levels track the coming and going of ice ages (low CO</a:t>
            </a:r>
            <a:r>
              <a:rPr lang="en-US" baseline="-25000" dirty="0"/>
              <a:t>2</a:t>
            </a:r>
            <a:r>
              <a:rPr lang="en-US" dirty="0"/>
              <a:t> levels) and </a:t>
            </a:r>
            <a:r>
              <a:rPr lang="en-IN" dirty="0"/>
              <a:t>warmer interglacial periods (higher levels). </a:t>
            </a:r>
            <a:endParaRPr lang="en-US" dirty="0"/>
          </a:p>
        </p:txBody>
      </p:sp>
      <p:pic>
        <p:nvPicPr>
          <p:cNvPr id="2" name="Picture 1" descr="Line graphs A and B show the levels of atmospheric carbon dioxide, and global temperature for about past 800,000 years, and 1500 years ago. In graph A, the horizontal axis shows the number of years before present. The vertical axis shows the carbon dioxide levels in p p m ranging from 200 to 400. Following are the approximate values in the format of number of years before: carbon dioxide levels. 800,000: 180. 700,00: 240. It is marked as warm period interglacial. 600,000: 250, marked as ice age or glacial. 500,000: 240. 400,000: 270. 300,000: 300, Highest previous concentration. 200,000: 250. 100,000: 230. Present: 415, May 2019. Graph B has the horizontal axis showing years, 500 to 2000. The vertical axis shows the Global temperature anomaly in degree Celsius. The fluctuating global temperatures range between negative 0.5 to little above 0 from 500 to 1000. It is marked by uncertainty and proxy-based reconstruction. From 1500 to 1800 years, the temperature goes down. From year 1800 to 2000, the temperature gradually increases and reaches the high of 0.5. It is an instrumental record.&#10;" title="Figure 12.2 (A) Atmospheric carbon dioxide concentrations in parts per million (ppm) for the past 800,000 years. Peaks and valleys in CO2 levels track the coming and going of ice ages (low CO2 levels) and warmer interglacial periods (higher level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389" y="795441"/>
            <a:ext cx="5185222" cy="5670879"/>
          </a:xfrm>
          <a:prstGeom prst="rect">
            <a:avLst/>
          </a:prstGeom>
        </p:spPr>
      </p:pic>
    </p:spTree>
    <p:extLst>
      <p:ext uri="{BB962C8B-B14F-4D97-AF65-F5344CB8AC3E}">
        <p14:creationId xmlns:p14="http://schemas.microsoft.com/office/powerpoint/2010/main" val="40377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12.3 </a:t>
            </a:r>
            <a:r>
              <a:rPr lang="en-US" dirty="0"/>
              <a:t>Changes in select abiotic variables that are being altered by climate change. </a:t>
            </a:r>
          </a:p>
        </p:txBody>
      </p:sp>
      <p:pic>
        <p:nvPicPr>
          <p:cNvPr id="2" name="Picture 1" descr="A. A world heat map shows Change in Earth surface temperature. A color gradient scale for trend from 1973 to 2023 ranges from minus 1.5 to 5.0 degree Celsius. The northern part is marked between 2.0 to 5.0 degree Celsius. Central part ranges between 0.2 to 2.0 degree Celsius. A few portions near Antarctica range between minus 1.5 to 0.2 degree Celsius. B. A world heat map shows Change in annual precipitation. A color gradient scale given at the bottom ranges between minus 50 to 50%. Major regions are highlighted for minus 20 to 20%. C. A line graph shows Change in extent of Arctic sea ice cover. It plots Minimum Arctic sea ice extent (millions of square kilometers) from 0 to 8, versus years from 1980 to 2020. It plots a fluctuating line that starts at (1980, 7) and ends at (2020, 5). The values are estimated. D. A line graph shows Change in global sea level. It plots global average sea level rise (millimeter), versus years from 1880 to 2020. It plots a fluctuating increasing line that starts at (1880, 1). The area around the line is shaded. Tide gauges and Satellite are marked on the line.    &#10;" title="Figure 12.3 Changes in select abiotic variables that are being altered by climate chan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592" y="684276"/>
            <a:ext cx="6528816" cy="5489448"/>
          </a:xfrm>
          <a:prstGeom prst="rect">
            <a:avLst/>
          </a:prstGeom>
        </p:spPr>
      </p:pic>
    </p:spTree>
    <p:extLst>
      <p:ext uri="{BB962C8B-B14F-4D97-AF65-F5344CB8AC3E}">
        <p14:creationId xmlns:p14="http://schemas.microsoft.com/office/powerpoint/2010/main" val="268331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12.4 </a:t>
            </a:r>
            <a:r>
              <a:rPr lang="en-US" dirty="0"/>
              <a:t>Potential responses that can allow a species to cope with climate change. </a:t>
            </a:r>
          </a:p>
        </p:txBody>
      </p:sp>
      <p:pic>
        <p:nvPicPr>
          <p:cNvPr id="2" name="Picture 1" descr="An illustration shows the Potential responses that can allow a species to cope with climate change. A cubical three dimensional structure shows a circle in the centre which is labeled as, historical set of parameters. The three axes from it are, 1. Local phenotype, 2. Phenology, and 3. Spatial distribution. The circle has another small circle placed diagonally with dashed lines connecting both. The small circle represents Altered set of parameters. &#10;" title="Figure 12.4 Potential responses that can allow a species to cope with climate chan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154" y="844803"/>
            <a:ext cx="5301693" cy="5168394"/>
          </a:xfrm>
          <a:prstGeom prst="rect">
            <a:avLst/>
          </a:prstGeom>
        </p:spPr>
      </p:pic>
    </p:spTree>
    <p:extLst>
      <p:ext uri="{BB962C8B-B14F-4D97-AF65-F5344CB8AC3E}">
        <p14:creationId xmlns:p14="http://schemas.microsoft.com/office/powerpoint/2010/main" val="332129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12.5 </a:t>
            </a:r>
            <a:r>
              <a:rPr lang="en-US" dirty="0"/>
              <a:t>Five general steps for analyses that attempt to predict the response of species, communities, and ecosystems to climate change. IPCC, Intergovernmental Panel on Climate Change; IUCN, International Union for Conservation of Nature.</a:t>
            </a:r>
            <a:endParaRPr lang="en-IN" dirty="0"/>
          </a:p>
        </p:txBody>
      </p:sp>
      <p:pic>
        <p:nvPicPr>
          <p:cNvPr id="2" name="Picture 1" descr="A flow chart along with numbered steps shows the Five general steps for analyses that attempt to predict the response of species, communities, and ecosystems to climate change. The flowchart goes as follows. Example: IPCC representative concentration pathway. Step 1, Climate change scenario e.g., projection for emissions and radiative forcing. Example: Atmosphere-ocean general circulation models A O G C M s, Step 2 Future climate projection e.g., forecasts of temperature, precipitation, &amp; other climatic conditions. Dynamic vegetation model D V M, Climate envelope model C E M, Mechanistic models, Step 3 Predicted biological responses e.g., species, community, or ecosystem response to climate projection. Current vs. future range comparison, Species area relationship S A R, I U C N status, Step 4 Quantifying biological change e.g., comparing predicted biological responses to current conditions. Population decline or habitat loss, Threatened status, Extinction risk, Step 5 Predicting impacts on biodiversity e.g., changes to species populations and their essential habitats.&#10;" title="Figure 12.5 Five general steps for analyses that attempt to predict the response of species, communities, and ecosystems to climate change. IPCC, Intergovernmental Panel on Climate Change; IUCN, International Union for Conservation of Na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334" y="999127"/>
            <a:ext cx="8947333" cy="4859746"/>
          </a:xfrm>
          <a:prstGeom prst="rect">
            <a:avLst/>
          </a:prstGeom>
        </p:spPr>
      </p:pic>
    </p:spTree>
    <p:extLst>
      <p:ext uri="{BB962C8B-B14F-4D97-AF65-F5344CB8AC3E}">
        <p14:creationId xmlns:p14="http://schemas.microsoft.com/office/powerpoint/2010/main" val="261142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12.6 </a:t>
            </a:r>
            <a:r>
              <a:rPr lang="en-US" dirty="0"/>
              <a:t>Example of results from climate envelope models. Map of the distribution in China </a:t>
            </a:r>
          </a:p>
        </p:txBody>
      </p:sp>
      <p:pic>
        <p:nvPicPr>
          <p:cNvPr id="2" name="Picture 1" descr="Four maps show the Example of results from climate envelope models C E M s. Map A shows the Current distribution in China. Red patches are labeled as nephrolepsis present. Map B shows Current potential habitat and suitable and marginal marked on it. Most of the area is orange and around is a blue outline. Map C and D shows Predicted changes in potential habitat for this species under two future climate scenarios C C C M A and C S I R O. Map C has greater spread orange area surrounded by the blue. Map D has relatively less area in orange and some of the blue regions do not have orange too. &#10;" title="Figure 12.6 Example of results from climate envelope models. Map of the distribution in Chin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239" y="568894"/>
            <a:ext cx="6669523" cy="5720212"/>
          </a:xfrm>
          <a:prstGeom prst="rect">
            <a:avLst/>
          </a:prstGeom>
        </p:spPr>
      </p:pic>
    </p:spTree>
    <p:extLst>
      <p:ext uri="{BB962C8B-B14F-4D97-AF65-F5344CB8AC3E}">
        <p14:creationId xmlns:p14="http://schemas.microsoft.com/office/powerpoint/2010/main" val="11807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9</a:t>
            </a:r>
            <a:endParaRPr lang="en-IN" dirty="0"/>
          </a:p>
        </p:txBody>
      </p:sp>
      <p:pic>
        <p:nvPicPr>
          <p:cNvPr id="2" name="Picture 1" descr="An illustration shows the model components and model equations. It is a generalized mechanistic climate envelope model that accounts for at least six biological components of a species’ response to climate change. The components are arranged in a hexagonal shape, each broken down as a triangle. The components are on the triangle and its category mentioned outside it. They are, Competition: Species interactions, Additive genetic variation + gene flow: Evolution, Spatial climate gradient + climate change: environment, Temperature dependent population growth: Physiology, Logistic population growth: Demography, and Gaussian dispersal function: Dispersal. The model equations are as follows. Equation 1: Change in population N inverted e N i over inverted e t equals Population dynamics giNi plus Dispersal Di times inverted e Ni over inverted e x square. Equation 2: fitness, gi times x, t equals Temperature-dependent, r max exp times negative TC times x, t minus zi times x, t whole square 2, over w square times 1 minus fraction of alpha ij Ni times x, t. Equation 3: Change in trait z, inverted e zi over inverted e t equals Directional selection qivi times inverted egi over inverted e z z equals zi plus Gene flow, Di times inverte e square Zi over inverte e x square plus 2 inverted e log Ni over inverted e x times inverte e zi over inverte e x.&#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263" y="1161702"/>
            <a:ext cx="9963475" cy="4534596"/>
          </a:xfrm>
          <a:prstGeom prst="rect">
            <a:avLst/>
          </a:prstGeom>
        </p:spPr>
      </p:pic>
    </p:spTree>
    <p:extLst>
      <p:ext uri="{BB962C8B-B14F-4D97-AF65-F5344CB8AC3E}">
        <p14:creationId xmlns:p14="http://schemas.microsoft.com/office/powerpoint/2010/main" val="2829181363"/>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57C1AB-C2BF-4446-AECB-681D5785527F}">
  <ds:schemaRefs>
    <ds:schemaRef ds:uri="http://schemas.microsoft.com/sharepoint/v3/contenttype/forms"/>
  </ds:schemaRefs>
</ds:datastoreItem>
</file>

<file path=customXml/itemProps2.xml><?xml version="1.0" encoding="utf-8"?>
<ds:datastoreItem xmlns:ds="http://schemas.openxmlformats.org/officeDocument/2006/customXml" ds:itemID="{9D097588-27E2-4D05-8D0E-A4122FCCE86C}"/>
</file>

<file path=customXml/itemProps3.xml><?xml version="1.0" encoding="utf-8"?>
<ds:datastoreItem xmlns:ds="http://schemas.openxmlformats.org/officeDocument/2006/customXml" ds:itemID="{2856919D-3723-464B-9967-427A087CBD61}">
  <ds:schemaRefs>
    <ds:schemaRef ds:uri="http://purl.org/dc/terms/"/>
    <ds:schemaRef ds:uri="http://schemas.microsoft.com/office/2006/documentManagement/types"/>
    <ds:schemaRef ds:uri="a6c716b4-9090-4de7-aadc-2aa5f812ad24"/>
    <ds:schemaRef ds:uri="http://schemas.microsoft.com/office/infopath/2007/PartnerControls"/>
    <ds:schemaRef ds:uri="http://purl.org/dc/elements/1.1/"/>
    <ds:schemaRef ds:uri="http://schemas.microsoft.com/office/2006/metadata/properties"/>
    <ds:schemaRef ds:uri="fd39d560-5c7d-4158-98a0-f420f8fdebce"/>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736</TotalTime>
  <Words>3075</Words>
  <Application>Microsoft Office PowerPoint</Application>
  <PresentationFormat>Widescreen</PresentationFormat>
  <Paragraphs>163</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MS PGothic</vt:lpstr>
      <vt:lpstr>Aktiv Grotesk Light</vt:lpstr>
      <vt:lpstr>Aktiv Grotesk Medium</vt:lpstr>
      <vt:lpstr>Arial</vt:lpstr>
      <vt:lpstr>Calibri</vt:lpstr>
      <vt:lpstr>Times New Roman</vt:lpstr>
      <vt:lpstr>Text Content Templates</vt:lpstr>
      <vt:lpstr>Figure-Only Templates</vt:lpstr>
      <vt:lpstr>CONSERVATION BIOLOGY</vt:lpstr>
      <vt:lpstr>2</vt:lpstr>
      <vt:lpstr>Figure 12.1 Climate change is a general term that refers to a suite of abiotic variables that are all changing across the globe in terms of their averages (mean levels), variability, ranges (maxima and minima), frequency, predictability, and seasonality. </vt:lpstr>
      <vt:lpstr>Figure 12.2 (A) Atmospheric carbon dioxide concentrations in parts per million (ppm) for the past 800,000 years. Peaks and valleys in CO2 levels track the coming and going of ice ages (low CO2 levels) and warmer interglacial periods (higher levels). </vt:lpstr>
      <vt:lpstr>Figure 12.3 Changes in select abiotic variables that are being altered by climate change. </vt:lpstr>
      <vt:lpstr>Figure 12.4 Potential responses that can allow a species to cope with climate change. </vt:lpstr>
      <vt:lpstr>Figure 12.5 Five general steps for analyses that attempt to predict the response of species, communities, and ecosystems to climate change. IPCC, Intergovernmental Panel on Climate Change; IUCN, International Union for Conservation of Nature.</vt:lpstr>
      <vt:lpstr>Figure 12.6 Example of results from climate envelope models. Map of the distribution in China </vt:lpstr>
      <vt:lpstr>9</vt:lpstr>
      <vt:lpstr>Figure 12.7 Summary of predicted impacts of climate change on biodiversity. </vt:lpstr>
      <vt:lpstr>Figure 12.8 Ranked importance of the top predictors of extinction risk due to climate change based on climate envelope models for amphibian and reptile species. </vt:lpstr>
      <vt:lpstr>12</vt:lpstr>
      <vt:lpstr>Figure 12.9 Observed versus predicted extinction risk caused by climate change. </vt:lpstr>
      <vt:lpstr>TABLE 12.1 Examples of local extirpations caused by climate change</vt:lpstr>
      <vt:lpstr>Figure 12.10 Geographic range shifts in the Edith checkerspot butterfly (Euphydryas editha). </vt:lpstr>
      <vt:lpstr>Figure 12.11 Range shifts in marine habitats. </vt:lpstr>
      <vt:lpstr>Figure 12.12 Cherry blossoms in Japan. </vt:lpstr>
      <vt:lpstr>Figure 12.13 Example of a population asynchrony. </vt:lpstr>
      <vt:lpstr>Figure 12.14 Climate-driven biome shift in the Montseny Mountains of Spain. </vt:lpstr>
      <vt:lpstr>Figure 12.15 Climate-induced regime shift. Kelp forests </vt:lpstr>
      <vt:lpstr>Figure 12.16 Several examples of how climate-driven changes in species distributions have already begun to impact human physical, social, or cultural well-being (lightest green), ecosystem services (medium green), </vt:lpstr>
      <vt:lpstr>TABLE 12.2 Examples of freely available tools that can be used to answer key management questions about the effects of climate change on species and their habitats</vt:lpstr>
      <vt:lpstr>Figure 12.17 Climate envelope models (CEMs) have been used to describe the modern climatic niche of snow leopards (Panthera uncia). </vt:lpstr>
      <vt:lpstr>Figure 12.18 The Yellowstone to Yukon (Y2Y) Conservation Initiative is a project designed to allow north–south and east–west migration pathways between protected areas for large organisms </vt:lpstr>
      <vt:lpstr>25</vt:lpstr>
      <vt:lpstr>Figure 12.19 Natural infrastructure can help mitigate natural disasters like floods, which are increasing in frequency and magnitude as a result of anthropogenic climate change. </vt:lpstr>
      <vt:lpstr>27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117</cp:revision>
  <dcterms:created xsi:type="dcterms:W3CDTF">2021-01-21T20:31:29Z</dcterms:created>
  <dcterms:modified xsi:type="dcterms:W3CDTF">2024-11-22T04:19:45Z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